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274" r:id="rId4"/>
    <p:sldId id="277" r:id="rId5"/>
    <p:sldId id="267" r:id="rId6"/>
    <p:sldId id="269" r:id="rId7"/>
    <p:sldId id="275" r:id="rId8"/>
    <p:sldId id="268" r:id="rId9"/>
    <p:sldId id="276" r:id="rId10"/>
    <p:sldId id="273" r:id="rId11"/>
    <p:sldId id="278" r:id="rId12"/>
    <p:sldId id="263" r:id="rId13"/>
    <p:sldId id="266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B4C"/>
    <a:srgbClr val="E6E6E6"/>
    <a:srgbClr val="C9DFEE"/>
    <a:srgbClr val="F2F2F2"/>
    <a:srgbClr val="65B5E1"/>
    <a:srgbClr val="72BAE3"/>
    <a:srgbClr val="99CEEB"/>
    <a:srgbClr val="F0F0F0"/>
    <a:srgbClr val="31485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se.fialho\Downloads\48738603fd1e44c9843ab776d694b47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se.fialho\Downloads\48738603fd1e44c9843ab776d694b47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61841668318898"/>
          <c:y val="0.22116870134197691"/>
          <c:w val="0.59583295597237962"/>
          <c:h val="0.7473583743993607"/>
        </c:manualLayout>
      </c:layout>
      <c:pieChart>
        <c:varyColors val="1"/>
        <c:ser>
          <c:idx val="0"/>
          <c:order val="0"/>
          <c:tx>
            <c:strRef>
              <c:f>Sheet1!$S$25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13-4CFE-A3E2-9994AF507B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13-4CFE-A3E2-9994AF507B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D13-4CFE-A3E2-9994AF507B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D13-4CFE-A3E2-9994AF507B3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D13-4CFE-A3E2-9994AF507B32}"/>
              </c:ext>
            </c:extLst>
          </c:dPt>
          <c:dLbls>
            <c:dLbl>
              <c:idx val="0"/>
              <c:layout>
                <c:manualLayout>
                  <c:x val="-9.9557631001324046E-2"/>
                  <c:y val="-6.166965159366841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 baseline="0" dirty="0" err="1">
                        <a:solidFill>
                          <a:schemeClr val="bg1"/>
                        </a:solidFill>
                      </a:rPr>
                      <a:t>Amazônica</a:t>
                    </a:r>
                    <a:endParaRPr lang="en-US" sz="1000" b="1" baseline="0" dirty="0">
                      <a:solidFill>
                        <a:schemeClr val="bg1"/>
                      </a:solidFill>
                    </a:endParaRPr>
                  </a:p>
                  <a:p>
                    <a:pPr>
                      <a:defRPr sz="1100"/>
                    </a:pPr>
                    <a:r>
                      <a:rPr lang="en-US" sz="1000" baseline="0" dirty="0">
                        <a:solidFill>
                          <a:schemeClr val="bg1"/>
                        </a:solidFill>
                      </a:rPr>
                      <a:t>67,5 milhões t* </a:t>
                    </a:r>
                  </a:p>
                </c:rich>
              </c:tx>
              <c:numFmt formatCode="#,##0.00" sourceLinked="0"/>
              <c:spPr>
                <a:solidFill>
                  <a:srgbClr val="283B4C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239068706013517"/>
                      <c:h val="0.1455608765862490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2D13-4CFE-A3E2-9994AF507B32}"/>
                </c:ext>
              </c:extLst>
            </c:dLbl>
            <c:dLbl>
              <c:idx val="1"/>
              <c:layout>
                <c:manualLayout>
                  <c:x val="0.14367008396627409"/>
                  <c:y val="-8.7054925011804368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 baseline="0" dirty="0">
                        <a:solidFill>
                          <a:schemeClr val="bg1"/>
                        </a:solidFill>
                      </a:rPr>
                      <a:t>Tocantins-Araguaia</a:t>
                    </a:r>
                    <a:r>
                      <a:rPr lang="en-US" sz="1000" baseline="0" dirty="0">
                        <a:solidFill>
                          <a:schemeClr val="bg1"/>
                        </a:solidFill>
                      </a:rPr>
                      <a:t>         39,5 </a:t>
                    </a:r>
                    <a:r>
                      <a:rPr lang="en-US" sz="1000" baseline="0" dirty="0" err="1">
                        <a:solidFill>
                          <a:schemeClr val="bg1"/>
                        </a:solidFill>
                      </a:rPr>
                      <a:t>milhões</a:t>
                    </a:r>
                    <a:r>
                      <a:rPr lang="en-US" sz="1000" baseline="0" dirty="0">
                        <a:solidFill>
                          <a:schemeClr val="bg1"/>
                        </a:solidFill>
                      </a:rPr>
                      <a:t> t*</a:t>
                    </a:r>
                  </a:p>
                </c:rich>
              </c:tx>
              <c:numFmt formatCode="#,##0.00" sourceLinked="0"/>
              <c:spPr>
                <a:solidFill>
                  <a:srgbClr val="283B4C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746489791652149"/>
                      <c:h val="0.1634209265166313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D13-4CFE-A3E2-9994AF507B32}"/>
                </c:ext>
              </c:extLst>
            </c:dLbl>
            <c:dLbl>
              <c:idx val="2"/>
              <c:layout>
                <c:manualLayout>
                  <c:x val="-4.9778761061946904E-2"/>
                  <c:y val="7.850887883315847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6EB1A08-C0CA-4C76-829F-428BF3556F67}" type="CATEGORYNAME">
                      <a:rPr lang="pt-BR" sz="1000" b="1" smtClean="0">
                        <a:solidFill>
                          <a:schemeClr val="bg1"/>
                        </a:solidFill>
                      </a:rPr>
                      <a:pPr>
                        <a:defRPr sz="1100"/>
                      </a:pPr>
                      <a:t>[NOME DA CATEGORIA]</a:t>
                    </a:fld>
                    <a:r>
                      <a:rPr lang="pt-BR" sz="1000" baseline="0" dirty="0">
                        <a:solidFill>
                          <a:schemeClr val="bg1"/>
                        </a:solidFill>
                      </a:rPr>
                      <a:t> 7,6 milhões t</a:t>
                    </a:r>
                  </a:p>
                </c:rich>
              </c:tx>
              <c:numFmt formatCode="#,##0.00" sourceLinked="0"/>
              <c:spPr>
                <a:solidFill>
                  <a:srgbClr val="283B4C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D13-4CFE-A3E2-9994AF507B32}"/>
                </c:ext>
              </c:extLst>
            </c:dLbl>
            <c:dLbl>
              <c:idx val="3"/>
              <c:layout>
                <c:manualLayout>
                  <c:x val="5.5309734513274336E-3"/>
                  <c:y val="-1.869259019837108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36355F9-D35D-49A8-83CF-461FA47D65B8}" type="CATEGORYNAME">
                      <a:rPr lang="en-US" sz="1000" b="1" smtClean="0">
                        <a:solidFill>
                          <a:schemeClr val="bg1"/>
                        </a:solidFill>
                      </a:rPr>
                      <a:pPr>
                        <a:defRPr sz="1100"/>
                      </a:pPr>
                      <a:t>[NOME DA CATEGORIA]</a:t>
                    </a:fld>
                    <a:endParaRPr lang="en-US" sz="1000" b="1" dirty="0">
                      <a:solidFill>
                        <a:schemeClr val="bg1"/>
                      </a:solidFill>
                    </a:endParaRPr>
                  </a:p>
                  <a:p>
                    <a:pPr>
                      <a:defRPr sz="1100"/>
                    </a:pPr>
                    <a:r>
                      <a:rPr lang="en-US" sz="1000" baseline="0" dirty="0">
                        <a:solidFill>
                          <a:schemeClr val="bg1"/>
                        </a:solidFill>
                      </a:rPr>
                      <a:t>3,2 </a:t>
                    </a:r>
                    <a:r>
                      <a:rPr lang="en-US" sz="1000" baseline="0" dirty="0" err="1">
                        <a:solidFill>
                          <a:schemeClr val="bg1"/>
                        </a:solidFill>
                      </a:rPr>
                      <a:t>milhões</a:t>
                    </a:r>
                    <a:r>
                      <a:rPr lang="en-US" sz="1000" baseline="0" dirty="0">
                        <a:solidFill>
                          <a:schemeClr val="bg1"/>
                        </a:solidFill>
                      </a:rPr>
                      <a:t> t</a:t>
                    </a:r>
                  </a:p>
                </c:rich>
              </c:tx>
              <c:numFmt formatCode="#,##0.00" sourceLinked="0"/>
              <c:spPr>
                <a:solidFill>
                  <a:srgbClr val="283B4C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D13-4CFE-A3E2-9994AF507B32}"/>
                </c:ext>
              </c:extLst>
            </c:dLbl>
            <c:dLbl>
              <c:idx val="4"/>
              <c:layout>
                <c:manualLayout>
                  <c:x val="0.10094015660929552"/>
                  <c:y val="-1.464468771305137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7697C2B-9ADD-44BA-8723-A48A26C22926}" type="CATEGORYNAME">
                      <a:rPr lang="en-US" sz="1000" b="1" smtClean="0">
                        <a:solidFill>
                          <a:schemeClr val="bg1"/>
                        </a:solidFill>
                      </a:rPr>
                      <a:pPr>
                        <a:defRPr sz="1100"/>
                      </a:pPr>
                      <a:t>[NOME DA CATEGORIA]</a:t>
                    </a:fld>
                    <a:endParaRPr lang="en-US" sz="1000" b="1" dirty="0">
                      <a:solidFill>
                        <a:schemeClr val="bg1"/>
                      </a:solidFill>
                    </a:endParaRPr>
                  </a:p>
                  <a:p>
                    <a:pPr>
                      <a:defRPr sz="1100"/>
                    </a:pPr>
                    <a:r>
                      <a:rPr lang="en-US" sz="1000" baseline="0" dirty="0">
                        <a:solidFill>
                          <a:schemeClr val="bg1"/>
                        </a:solidFill>
                      </a:rPr>
                      <a:t>3,2 </a:t>
                    </a:r>
                    <a:r>
                      <a:rPr lang="en-US" sz="1000" baseline="0" dirty="0" err="1">
                        <a:solidFill>
                          <a:schemeClr val="bg1"/>
                        </a:solidFill>
                      </a:rPr>
                      <a:t>milhões</a:t>
                    </a:r>
                    <a:r>
                      <a:rPr lang="en-US" sz="1000" baseline="0" dirty="0">
                        <a:solidFill>
                          <a:schemeClr val="bg1"/>
                        </a:solidFill>
                      </a:rPr>
                      <a:t> t</a:t>
                    </a:r>
                  </a:p>
                </c:rich>
              </c:tx>
              <c:numFmt formatCode="#,##0.00" sourceLinked="0"/>
              <c:spPr>
                <a:xfrm>
                  <a:off x="2510021" y="273734"/>
                  <a:ext cx="906302" cy="382925"/>
                </a:xfrm>
                <a:solidFill>
                  <a:srgbClr val="283B4C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45822"/>
                        <a:gd name="adj2" fmla="val 7453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416604243606714"/>
                      <c:h val="0.112722206326161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D13-4CFE-A3E2-9994AF507B32}"/>
                </c:ext>
              </c:extLst>
            </c:dLbl>
            <c:numFmt formatCode="#,##0.00" sourceLinked="0"/>
            <c:spPr>
              <a:solidFill>
                <a:srgbClr val="283B4C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[3]Sheet1!$A$2:$A$6</c:f>
              <c:strCache>
                <c:ptCount val="5"/>
                <c:pt idx="0">
                  <c:v> Amazônica</c:v>
                </c:pt>
                <c:pt idx="1">
                  <c:v>  Tocantins-Araguaia</c:v>
                </c:pt>
                <c:pt idx="2">
                  <c:v> Atlântico Sul</c:v>
                </c:pt>
                <c:pt idx="3">
                  <c:v>  Paraguai</c:v>
                </c:pt>
                <c:pt idx="4">
                  <c:v>  Paraná</c:v>
                </c:pt>
              </c:strCache>
            </c:strRef>
          </c:cat>
          <c:val>
            <c:numRef>
              <c:f>Sheet1!$P$2:$P$6</c:f>
              <c:numCache>
                <c:formatCode>#,##0</c:formatCode>
                <c:ptCount val="5"/>
                <c:pt idx="0">
                  <c:v>42738019.294999979</c:v>
                </c:pt>
                <c:pt idx="1">
                  <c:v>25710156.917999409</c:v>
                </c:pt>
                <c:pt idx="2">
                  <c:v>4518952.0450000139</c:v>
                </c:pt>
                <c:pt idx="3">
                  <c:v>2836374.4550000001</c:v>
                </c:pt>
                <c:pt idx="4">
                  <c:v>2344808.1770000011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D13-4CFE-A3E2-9994AF507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Transporte em Vias Interiores - Brasil (2010-2021)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Longo Curso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30945077.96200012</c:v>
                </c:pt>
                <c:pt idx="1">
                  <c:v>33755872.450001054</c:v>
                </c:pt>
                <c:pt idx="2">
                  <c:v>34639676.904000074</c:v>
                </c:pt>
                <c:pt idx="3">
                  <c:v>31898407.73500064</c:v>
                </c:pt>
                <c:pt idx="4">
                  <c:v>32236567.408001509</c:v>
                </c:pt>
                <c:pt idx="5">
                  <c:v>34303168.732999921</c:v>
                </c:pt>
                <c:pt idx="6">
                  <c:v>35633735.142999753</c:v>
                </c:pt>
                <c:pt idx="7">
                  <c:v>43481596.756002292</c:v>
                </c:pt>
                <c:pt idx="8">
                  <c:v>42832771.750000559</c:v>
                </c:pt>
                <c:pt idx="9">
                  <c:v>46356525.342999719</c:v>
                </c:pt>
                <c:pt idx="10">
                  <c:v>45432847.95799946</c:v>
                </c:pt>
                <c:pt idx="11">
                  <c:v>46225890.283999301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16-41DE-A8A3-FB7A3528EF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Cabotagem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strCache>
            </c:strRef>
          </c:cat>
          <c:val>
            <c:numRef>
              <c:f>Sheet1!$C$2:$C$13</c:f>
              <c:numCache>
                <c:formatCode>#,##0</c:formatCode>
                <c:ptCount val="12"/>
                <c:pt idx="0">
                  <c:v>21444179.918000098</c:v>
                </c:pt>
                <c:pt idx="1">
                  <c:v>23650592.35300006</c:v>
                </c:pt>
                <c:pt idx="2">
                  <c:v>23234953.90200007</c:v>
                </c:pt>
                <c:pt idx="3">
                  <c:v>22612184.470000219</c:v>
                </c:pt>
                <c:pt idx="4">
                  <c:v>23227289.518999752</c:v>
                </c:pt>
                <c:pt idx="5">
                  <c:v>23007217.81199998</c:v>
                </c:pt>
                <c:pt idx="6">
                  <c:v>21254723.13200026</c:v>
                </c:pt>
                <c:pt idx="7">
                  <c:v>22224574.391000301</c:v>
                </c:pt>
                <c:pt idx="8">
                  <c:v>22479467.397000831</c:v>
                </c:pt>
                <c:pt idx="9">
                  <c:v>23144361.20499998</c:v>
                </c:pt>
                <c:pt idx="10">
                  <c:v>25365239.65900043</c:v>
                </c:pt>
                <c:pt idx="11">
                  <c:v>25807674.031999249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16-41DE-A8A3-FB7A3528EF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Navegação Interior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22928735.30800008</c:v>
                </c:pt>
                <c:pt idx="1">
                  <c:v>24067957.40300012</c:v>
                </c:pt>
                <c:pt idx="2">
                  <c:v>23489922.06000011</c:v>
                </c:pt>
                <c:pt idx="3">
                  <c:v>27660126.740000371</c:v>
                </c:pt>
                <c:pt idx="4">
                  <c:v>27721963.683999911</c:v>
                </c:pt>
                <c:pt idx="5">
                  <c:v>27604438.68000007</c:v>
                </c:pt>
                <c:pt idx="6">
                  <c:v>27746270.176000051</c:v>
                </c:pt>
                <c:pt idx="7">
                  <c:v>36123607.36999999</c:v>
                </c:pt>
                <c:pt idx="8">
                  <c:v>38239399.266999394</c:v>
                </c:pt>
                <c:pt idx="9">
                  <c:v>40298572.17199982</c:v>
                </c:pt>
                <c:pt idx="10">
                  <c:v>39707535.54199934</c:v>
                </c:pt>
                <c:pt idx="11">
                  <c:v>36473135.873999663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16-41DE-A8A3-FB7A3528EF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strCache>
            </c:strRef>
          </c:cat>
          <c:val>
            <c:numRef>
              <c:f>Sheet1!$E$2:$E$13</c:f>
              <c:numCache>
                <c:formatCode>#,##0</c:formatCode>
                <c:ptCount val="12"/>
                <c:pt idx="0">
                  <c:v>75317993.188000306</c:v>
                </c:pt>
                <c:pt idx="1">
                  <c:v>81474422.206001222</c:v>
                </c:pt>
                <c:pt idx="2">
                  <c:v>81364552.86600025</c:v>
                </c:pt>
                <c:pt idx="3">
                  <c:v>82170718.945001245</c:v>
                </c:pt>
                <c:pt idx="4">
                  <c:v>83185820.611001164</c:v>
                </c:pt>
                <c:pt idx="5">
                  <c:v>84914825.224999964</c:v>
                </c:pt>
                <c:pt idx="6">
                  <c:v>84634728.451000065</c:v>
                </c:pt>
                <c:pt idx="7">
                  <c:v>101829778.5170026</c:v>
                </c:pt>
                <c:pt idx="8">
                  <c:v>103551638.41400079</c:v>
                </c:pt>
                <c:pt idx="9">
                  <c:v>109799458.71999951</c:v>
                </c:pt>
                <c:pt idx="10">
                  <c:v>110505623.1589992</c:v>
                </c:pt>
                <c:pt idx="11">
                  <c:v>108506700.18999819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16-41DE-A8A3-FB7A3528E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5142080"/>
        <c:axId val="1255140000"/>
      </c:barChart>
      <c:catAx>
        <c:axId val="125514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55140000"/>
        <c:crosses val="autoZero"/>
        <c:auto val="1"/>
        <c:lblAlgn val="ctr"/>
        <c:lblOffset val="100"/>
        <c:noMultiLvlLbl val="0"/>
      </c:catAx>
      <c:valAx>
        <c:axId val="125514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55142080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ctr">
        <a:defRPr lang="en-US" sz="9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98A7DC-17DC-4D1F-901B-F14F206423FA}" type="datetimeFigureOut">
              <a:rPr lang="pt-BR" smtClean="0"/>
              <a:t>09/11/2022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07818-0D10-46AD-A85C-DCFB5F146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818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21E4B-44C2-B056-9C0D-8FC8B28C4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BC94C0-50AC-BA22-8434-8E4D00B9F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4EE7B6-95C5-E5D6-F58B-032B86031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60D6F-C229-480C-8716-5411F4E3E51B}" type="datetime1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CA56DA-75E2-55C2-0FC7-86A4B04D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F2AA88-63B7-AFA0-E160-C7FF8829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788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A5629-A987-1AC0-75C3-9E350F1E8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3342CD-6FC8-4082-1404-C5B252309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3495E7-36E9-3D7B-E858-01A49BB97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214E-AACD-4901-9E6A-82FA8758940D}" type="datetime1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01C49E-0AF1-48DE-C363-2C5E5AB76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9CEB1C-C7B5-A298-4ADC-A29FE1FB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55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2D867D-00F7-6755-1B7A-471E2AAF3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A6E4B1-5069-0824-B77D-CF5F3155A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F5A83E-25D4-59C0-5159-AA97A0E00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1BAF-4F9E-41E5-A70A-907DA59E0EF9}" type="datetime1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E291D8-4160-C0D4-78B8-91AF935E9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734B8A-B81A-95B0-A328-DE8D01C2D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621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96BE4-C827-DE63-6427-43B54BBC4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0BD485-FEFC-E1C6-C4D9-9B4288F02D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366F97-0246-827F-C6C8-51ECA9F3C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11C0604-9487-F4F7-1A06-BD5F445E6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2F42-24FC-4AF4-B903-DCA8C8A3C1AF}" type="datetime1">
              <a:rPr lang="pt-BR" smtClean="0"/>
              <a:t>09/11/2022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FE3765-9189-3145-1ACB-9BD7AD8B8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27EDDC-F777-B5A0-32E6-CAE72EDA0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26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348FE0-1F3E-D976-FC44-A2FE3B57C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8237E4-8450-9BBA-549C-DABBD0CA8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1EDFFA4-8000-AFC9-6E11-4824FD760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9BE383-C06F-F653-1CB4-F7289B2EDA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40FC2EC-AB35-90DC-41A0-DB39AB9FF2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CE3BBC5-859A-547D-5A71-83B0D942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0E445-6CCC-46DE-8F63-58F6FAB6B5D7}" type="datetime1">
              <a:rPr lang="pt-BR" smtClean="0"/>
              <a:t>09/11/2022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819A8A7-24CB-7128-E04F-C85421827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75C8334-B367-EC2F-5C36-F25DB85DC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87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2881B-4A5A-030F-B98B-A1B46B28B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C504F13-BB3B-6C4C-B3C2-23F0D3E04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88AB-EBD5-4550-B341-EAAA3110413A}" type="datetime1">
              <a:rPr lang="pt-BR" smtClean="0"/>
              <a:t>09/11/2022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BCC444B-569E-8F0C-941C-D6B4CEF75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696648D-AC86-6E95-0895-210C2E4B7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1583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AE29D80-5298-ED8F-2568-96D87CCF0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91E4-89DE-4697-AA2C-1B06FEB9C728}" type="datetime1">
              <a:rPr lang="pt-BR" smtClean="0"/>
              <a:t>09/11/2022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6A58679-31A2-88B1-28A2-249245A05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D28222-0944-8C83-4166-1388F366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272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CD31F5-99BB-5BD3-182F-B9783735A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2D8494-ACC7-0AFC-6640-FE7518C8A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64BEA38-EB7F-6F47-D7A7-F939AC8D9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930E04-4991-FC54-6AD9-35AB44AA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9E44-529A-448D-874F-BA4E72BF3096}" type="datetime1">
              <a:rPr lang="pt-BR" smtClean="0"/>
              <a:t>09/11/2022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90CAFB-2838-5BED-F933-DF4A30B2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6392DD-2F56-6D85-A079-92B5B79E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463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120B3-E016-1864-2765-BBB7B14CE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D85289A-317E-7BFC-B32F-4384784127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B7B5A50-675F-5A02-1434-E117F2B77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DA458E-5E59-3E03-4960-465622B3F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CEC-104A-4EBF-AAC7-41A8F176AC5B}" type="datetime1">
              <a:rPr lang="pt-BR" smtClean="0"/>
              <a:t>09/11/2022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30F242-A912-4A96-C2A8-4A8639E76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F73BF0-D9B4-4976-B8B8-A7E0C2EEF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0994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773F0-33EE-2034-1686-F51E16BC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785D9C9-77B2-03F5-CF20-A61394737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432002-9B79-669C-79A6-47B3E2D86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5CA73-9C43-4D5D-BB9B-EFBA4EB38EBF}" type="datetime1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6D5591-640C-A95F-E9D8-26FFBAD1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72250E-05DE-3225-6739-F4CCFB66B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0844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82A05C-4113-B043-9E0B-E052B22789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F47684-12E6-230C-E479-F2BB26733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F83A69-7196-AAAA-6DEF-347119813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1B8-492C-47DE-AB37-660D421F3D29}" type="datetime1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CE5D72-A6F2-539C-F54C-64FF706B5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ED9EAE-871F-12A5-F366-DCCAD7AEE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8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8A31818-980B-F2B6-92C2-B34C2E70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DF3BCD-125A-F9DA-0063-33ABE8E50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0CE170-E595-676F-AE02-24C5279C9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24895-3595-4839-BCF8-7E2C10222494}" type="datetime1">
              <a:rPr lang="pt-BR" smtClean="0"/>
              <a:t>09/11/2022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12457C-9D26-C891-E78A-65305303EA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C58733-9658-1557-8E39-51B00801B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640CB-5D74-47DA-BBFA-9586DA51BF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jpeg"/><Relationship Id="rId10" Type="http://schemas.openxmlformats.org/officeDocument/2006/relationships/image" Target="../media/image45.sv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4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0693BF7F-F756-FB25-7B60-8308D1E80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0" b="13290"/>
          <a:stretch/>
        </p:blipFill>
        <p:spPr>
          <a:xfrm>
            <a:off x="5823" y="524895"/>
            <a:ext cx="12186177" cy="575897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3E55AF8-458F-3E25-77C4-62E3006E62A7}"/>
              </a:ext>
            </a:extLst>
          </p:cNvPr>
          <p:cNvSpPr/>
          <p:nvPr/>
        </p:nvSpPr>
        <p:spPr>
          <a:xfrm>
            <a:off x="0" y="742951"/>
            <a:ext cx="12194905" cy="940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Retângulo 7">
            <a:extLst>
              <a:ext uri="{FF2B5EF4-FFF2-40B4-BE49-F238E27FC236}">
                <a16:creationId xmlns:a16="http://schemas.microsoft.com/office/drawing/2014/main" id="{800CEBE0-00A5-DDA4-A12E-A71CB8C7352A}"/>
              </a:ext>
            </a:extLst>
          </p:cNvPr>
          <p:cNvSpPr/>
          <p:nvPr/>
        </p:nvSpPr>
        <p:spPr>
          <a:xfrm>
            <a:off x="-2921" y="742951"/>
            <a:ext cx="2924660" cy="1183141"/>
          </a:xfrm>
          <a:custGeom>
            <a:avLst/>
            <a:gdLst>
              <a:gd name="connsiteX0" fmla="*/ 0 w 2893163"/>
              <a:gd name="connsiteY0" fmla="*/ 0 h 1535567"/>
              <a:gd name="connsiteX1" fmla="*/ 2893163 w 2893163"/>
              <a:gd name="connsiteY1" fmla="*/ 0 h 1535567"/>
              <a:gd name="connsiteX2" fmla="*/ 2893163 w 2893163"/>
              <a:gd name="connsiteY2" fmla="*/ 1535567 h 1535567"/>
              <a:gd name="connsiteX3" fmla="*/ 0 w 2893163"/>
              <a:gd name="connsiteY3" fmla="*/ 1535567 h 1535567"/>
              <a:gd name="connsiteX4" fmla="*/ 0 w 2893163"/>
              <a:gd name="connsiteY4" fmla="*/ 0 h 1535567"/>
              <a:gd name="connsiteX0" fmla="*/ 0 w 2893163"/>
              <a:gd name="connsiteY0" fmla="*/ 0 h 1549855"/>
              <a:gd name="connsiteX1" fmla="*/ 2893163 w 2893163"/>
              <a:gd name="connsiteY1" fmla="*/ 0 h 1549855"/>
              <a:gd name="connsiteX2" fmla="*/ 21376 w 2893163"/>
              <a:gd name="connsiteY2" fmla="*/ 1549855 h 1549855"/>
              <a:gd name="connsiteX3" fmla="*/ 0 w 2893163"/>
              <a:gd name="connsiteY3" fmla="*/ 1535567 h 1549855"/>
              <a:gd name="connsiteX4" fmla="*/ 0 w 2893163"/>
              <a:gd name="connsiteY4" fmla="*/ 0 h 1549855"/>
              <a:gd name="connsiteX0" fmla="*/ 0 w 2893163"/>
              <a:gd name="connsiteY0" fmla="*/ 0 h 1549855"/>
              <a:gd name="connsiteX1" fmla="*/ 2893163 w 2893163"/>
              <a:gd name="connsiteY1" fmla="*/ 0 h 1549855"/>
              <a:gd name="connsiteX2" fmla="*/ 21376 w 2893163"/>
              <a:gd name="connsiteY2" fmla="*/ 1549855 h 1549855"/>
              <a:gd name="connsiteX3" fmla="*/ 0 w 2893163"/>
              <a:gd name="connsiteY3" fmla="*/ 1535567 h 1549855"/>
              <a:gd name="connsiteX4" fmla="*/ 0 w 2893163"/>
              <a:gd name="connsiteY4" fmla="*/ 0 h 1549855"/>
              <a:gd name="connsiteX0" fmla="*/ 0 w 2921738"/>
              <a:gd name="connsiteY0" fmla="*/ 0 h 1549855"/>
              <a:gd name="connsiteX1" fmla="*/ 2921738 w 2921738"/>
              <a:gd name="connsiteY1" fmla="*/ 757238 h 1549855"/>
              <a:gd name="connsiteX2" fmla="*/ 21376 w 2921738"/>
              <a:gd name="connsiteY2" fmla="*/ 1549855 h 1549855"/>
              <a:gd name="connsiteX3" fmla="*/ 0 w 2921738"/>
              <a:gd name="connsiteY3" fmla="*/ 1535567 h 1549855"/>
              <a:gd name="connsiteX4" fmla="*/ 0 w 2921738"/>
              <a:gd name="connsiteY4" fmla="*/ 0 h 1549855"/>
              <a:gd name="connsiteX0" fmla="*/ 0 w 2921738"/>
              <a:gd name="connsiteY0" fmla="*/ 0 h 1549855"/>
              <a:gd name="connsiteX1" fmla="*/ 2921738 w 2921738"/>
              <a:gd name="connsiteY1" fmla="*/ 757238 h 1549855"/>
              <a:gd name="connsiteX2" fmla="*/ 21376 w 2921738"/>
              <a:gd name="connsiteY2" fmla="*/ 1549855 h 1549855"/>
              <a:gd name="connsiteX3" fmla="*/ 0 w 2921738"/>
              <a:gd name="connsiteY3" fmla="*/ 1535567 h 1549855"/>
              <a:gd name="connsiteX4" fmla="*/ 0 w 2921738"/>
              <a:gd name="connsiteY4" fmla="*/ 0 h 1549855"/>
              <a:gd name="connsiteX0" fmla="*/ 0 w 2921738"/>
              <a:gd name="connsiteY0" fmla="*/ 0 h 1549855"/>
              <a:gd name="connsiteX1" fmla="*/ 2921738 w 2921738"/>
              <a:gd name="connsiteY1" fmla="*/ 757238 h 1549855"/>
              <a:gd name="connsiteX2" fmla="*/ 21376 w 2921738"/>
              <a:gd name="connsiteY2" fmla="*/ 1549855 h 1549855"/>
              <a:gd name="connsiteX3" fmla="*/ 0 w 2921738"/>
              <a:gd name="connsiteY3" fmla="*/ 0 h 1549855"/>
              <a:gd name="connsiteX0" fmla="*/ 0 w 2921738"/>
              <a:gd name="connsiteY0" fmla="*/ 0 h 1549855"/>
              <a:gd name="connsiteX1" fmla="*/ 2921738 w 2921738"/>
              <a:gd name="connsiteY1" fmla="*/ 757238 h 1549855"/>
              <a:gd name="connsiteX2" fmla="*/ 7088 w 2921738"/>
              <a:gd name="connsiteY2" fmla="*/ 1549855 h 1549855"/>
              <a:gd name="connsiteX3" fmla="*/ 0 w 2921738"/>
              <a:gd name="connsiteY3" fmla="*/ 0 h 1549855"/>
              <a:gd name="connsiteX0" fmla="*/ 0 w 2921738"/>
              <a:gd name="connsiteY0" fmla="*/ 0 h 1549855"/>
              <a:gd name="connsiteX1" fmla="*/ 2921738 w 2921738"/>
              <a:gd name="connsiteY1" fmla="*/ 757238 h 1549855"/>
              <a:gd name="connsiteX2" fmla="*/ 7088 w 2921738"/>
              <a:gd name="connsiteY2" fmla="*/ 1549855 h 1549855"/>
              <a:gd name="connsiteX3" fmla="*/ 0 w 2921738"/>
              <a:gd name="connsiteY3" fmla="*/ 0 h 1549855"/>
              <a:gd name="connsiteX0" fmla="*/ 2922 w 2924660"/>
              <a:gd name="connsiteY0" fmla="*/ 0 h 1745117"/>
              <a:gd name="connsiteX1" fmla="*/ 2924660 w 2924660"/>
              <a:gd name="connsiteY1" fmla="*/ 757238 h 1745117"/>
              <a:gd name="connsiteX2" fmla="*/ 485 w 2924660"/>
              <a:gd name="connsiteY2" fmla="*/ 1745117 h 1745117"/>
              <a:gd name="connsiteX3" fmla="*/ 2922 w 2924660"/>
              <a:gd name="connsiteY3" fmla="*/ 0 h 1745117"/>
              <a:gd name="connsiteX0" fmla="*/ 2922 w 2924660"/>
              <a:gd name="connsiteY0" fmla="*/ 0 h 1745117"/>
              <a:gd name="connsiteX1" fmla="*/ 2924660 w 2924660"/>
              <a:gd name="connsiteY1" fmla="*/ 757238 h 1745117"/>
              <a:gd name="connsiteX2" fmla="*/ 485 w 2924660"/>
              <a:gd name="connsiteY2" fmla="*/ 1745117 h 1745117"/>
              <a:gd name="connsiteX3" fmla="*/ 2922 w 2924660"/>
              <a:gd name="connsiteY3" fmla="*/ 0 h 1745117"/>
              <a:gd name="connsiteX0" fmla="*/ 2922 w 2924660"/>
              <a:gd name="connsiteY0" fmla="*/ 0 h 1940379"/>
              <a:gd name="connsiteX1" fmla="*/ 2924660 w 2924660"/>
              <a:gd name="connsiteY1" fmla="*/ 757238 h 1940379"/>
              <a:gd name="connsiteX2" fmla="*/ 485 w 2924660"/>
              <a:gd name="connsiteY2" fmla="*/ 1940379 h 1940379"/>
              <a:gd name="connsiteX3" fmla="*/ 2922 w 2924660"/>
              <a:gd name="connsiteY3" fmla="*/ 0 h 1940379"/>
              <a:gd name="connsiteX0" fmla="*/ 2922 w 2924660"/>
              <a:gd name="connsiteY0" fmla="*/ 0 h 1940379"/>
              <a:gd name="connsiteX1" fmla="*/ 2924660 w 2924660"/>
              <a:gd name="connsiteY1" fmla="*/ 757238 h 1940379"/>
              <a:gd name="connsiteX2" fmla="*/ 485 w 2924660"/>
              <a:gd name="connsiteY2" fmla="*/ 1940379 h 1940379"/>
              <a:gd name="connsiteX3" fmla="*/ 2922 w 2924660"/>
              <a:gd name="connsiteY3" fmla="*/ 0 h 1940379"/>
              <a:gd name="connsiteX0" fmla="*/ 2922 w 2924660"/>
              <a:gd name="connsiteY0" fmla="*/ 0 h 1940379"/>
              <a:gd name="connsiteX1" fmla="*/ 2924660 w 2924660"/>
              <a:gd name="connsiteY1" fmla="*/ 757238 h 1940379"/>
              <a:gd name="connsiteX2" fmla="*/ 485 w 2924660"/>
              <a:gd name="connsiteY2" fmla="*/ 1940379 h 1940379"/>
              <a:gd name="connsiteX3" fmla="*/ 2922 w 2924660"/>
              <a:gd name="connsiteY3" fmla="*/ 0 h 1940379"/>
              <a:gd name="connsiteX0" fmla="*/ 2922 w 2924660"/>
              <a:gd name="connsiteY0" fmla="*/ 0 h 1940379"/>
              <a:gd name="connsiteX1" fmla="*/ 2924660 w 2924660"/>
              <a:gd name="connsiteY1" fmla="*/ 757238 h 1940379"/>
              <a:gd name="connsiteX2" fmla="*/ 485 w 2924660"/>
              <a:gd name="connsiteY2" fmla="*/ 1940379 h 1940379"/>
              <a:gd name="connsiteX3" fmla="*/ 2922 w 2924660"/>
              <a:gd name="connsiteY3" fmla="*/ 0 h 1940379"/>
              <a:gd name="connsiteX0" fmla="*/ 2922 w 2924660"/>
              <a:gd name="connsiteY0" fmla="*/ 0 h 1183141"/>
              <a:gd name="connsiteX1" fmla="*/ 2924660 w 2924660"/>
              <a:gd name="connsiteY1" fmla="*/ 0 h 1183141"/>
              <a:gd name="connsiteX2" fmla="*/ 485 w 2924660"/>
              <a:gd name="connsiteY2" fmla="*/ 1183141 h 1183141"/>
              <a:gd name="connsiteX3" fmla="*/ 2922 w 2924660"/>
              <a:gd name="connsiteY3" fmla="*/ 0 h 1183141"/>
              <a:gd name="connsiteX0" fmla="*/ 2922 w 2924660"/>
              <a:gd name="connsiteY0" fmla="*/ 0 h 1183141"/>
              <a:gd name="connsiteX1" fmla="*/ 2924660 w 2924660"/>
              <a:gd name="connsiteY1" fmla="*/ 0 h 1183141"/>
              <a:gd name="connsiteX2" fmla="*/ 485 w 2924660"/>
              <a:gd name="connsiteY2" fmla="*/ 1183141 h 1183141"/>
              <a:gd name="connsiteX3" fmla="*/ 2922 w 2924660"/>
              <a:gd name="connsiteY3" fmla="*/ 0 h 1183141"/>
              <a:gd name="connsiteX0" fmla="*/ 2922 w 2924660"/>
              <a:gd name="connsiteY0" fmla="*/ 0 h 1183141"/>
              <a:gd name="connsiteX1" fmla="*/ 2924660 w 2924660"/>
              <a:gd name="connsiteY1" fmla="*/ 0 h 1183141"/>
              <a:gd name="connsiteX2" fmla="*/ 485 w 2924660"/>
              <a:gd name="connsiteY2" fmla="*/ 1183141 h 1183141"/>
              <a:gd name="connsiteX3" fmla="*/ 2922 w 2924660"/>
              <a:gd name="connsiteY3" fmla="*/ 0 h 1183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4660" h="1183141">
                <a:moveTo>
                  <a:pt x="2922" y="0"/>
                </a:moveTo>
                <a:lnTo>
                  <a:pt x="2924660" y="0"/>
                </a:lnTo>
                <a:cubicBezTo>
                  <a:pt x="1795949" y="316593"/>
                  <a:pt x="1153009" y="661761"/>
                  <a:pt x="485" y="1183141"/>
                </a:cubicBezTo>
                <a:cubicBezTo>
                  <a:pt x="-1878" y="666523"/>
                  <a:pt x="5285" y="516618"/>
                  <a:pt x="2922" y="0"/>
                </a:cubicBezTo>
                <a:close/>
              </a:path>
            </a:pathLst>
          </a:cu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4D1C16E-DC49-9A94-60B3-B8AB0CB7E253}"/>
              </a:ext>
            </a:extLst>
          </p:cNvPr>
          <p:cNvGrpSpPr/>
          <p:nvPr/>
        </p:nvGrpSpPr>
        <p:grpSpPr>
          <a:xfrm>
            <a:off x="-1" y="-6349"/>
            <a:ext cx="12192001" cy="821689"/>
            <a:chOff x="-1" y="-6349"/>
            <a:chExt cx="12192001" cy="821689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8E58636A-599E-9F2C-E38A-DFB8FD94EF0B}"/>
                </a:ext>
              </a:extLst>
            </p:cNvPr>
            <p:cNvSpPr/>
            <p:nvPr/>
          </p:nvSpPr>
          <p:spPr>
            <a:xfrm>
              <a:off x="-1" y="1"/>
              <a:ext cx="12191986" cy="8153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3B1D0D1-0B08-C7E5-7658-7CD494C1A1CA}"/>
                </a:ext>
              </a:extLst>
            </p:cNvPr>
            <p:cNvSpPr/>
            <p:nvPr/>
          </p:nvSpPr>
          <p:spPr>
            <a:xfrm>
              <a:off x="-1" y="0"/>
              <a:ext cx="5584316" cy="745507"/>
            </a:xfrm>
            <a:custGeom>
              <a:avLst/>
              <a:gdLst>
                <a:gd name="connsiteX0" fmla="*/ 0 w 12192001"/>
                <a:gd name="connsiteY0" fmla="*/ 0 h 737118"/>
                <a:gd name="connsiteX1" fmla="*/ 12192001 w 12192001"/>
                <a:gd name="connsiteY1" fmla="*/ 0 h 737118"/>
                <a:gd name="connsiteX2" fmla="*/ 12192001 w 12192001"/>
                <a:gd name="connsiteY2" fmla="*/ 737118 h 737118"/>
                <a:gd name="connsiteX3" fmla="*/ 0 w 12192001"/>
                <a:gd name="connsiteY3" fmla="*/ 737118 h 737118"/>
                <a:gd name="connsiteX4" fmla="*/ 0 w 12192001"/>
                <a:gd name="connsiteY4" fmla="*/ 0 h 737118"/>
                <a:gd name="connsiteX0" fmla="*/ 0 w 12192001"/>
                <a:gd name="connsiteY0" fmla="*/ 0 h 745507"/>
                <a:gd name="connsiteX1" fmla="*/ 12192001 w 12192001"/>
                <a:gd name="connsiteY1" fmla="*/ 0 h 745507"/>
                <a:gd name="connsiteX2" fmla="*/ 3106724 w 12192001"/>
                <a:gd name="connsiteY2" fmla="*/ 745507 h 745507"/>
                <a:gd name="connsiteX3" fmla="*/ 0 w 12192001"/>
                <a:gd name="connsiteY3" fmla="*/ 737118 h 745507"/>
                <a:gd name="connsiteX4" fmla="*/ 0 w 12192001"/>
                <a:gd name="connsiteY4" fmla="*/ 0 h 745507"/>
                <a:gd name="connsiteX0" fmla="*/ 0 w 5103303"/>
                <a:gd name="connsiteY0" fmla="*/ 8389 h 753896"/>
                <a:gd name="connsiteX1" fmla="*/ 5103303 w 5103303"/>
                <a:gd name="connsiteY1" fmla="*/ 0 h 753896"/>
                <a:gd name="connsiteX2" fmla="*/ 3106724 w 5103303"/>
                <a:gd name="connsiteY2" fmla="*/ 753896 h 753896"/>
                <a:gd name="connsiteX3" fmla="*/ 0 w 5103303"/>
                <a:gd name="connsiteY3" fmla="*/ 745507 h 753896"/>
                <a:gd name="connsiteX4" fmla="*/ 0 w 5103303"/>
                <a:gd name="connsiteY4" fmla="*/ 8389 h 753896"/>
                <a:gd name="connsiteX0" fmla="*/ 0 w 5670041"/>
                <a:gd name="connsiteY0" fmla="*/ 0 h 745507"/>
                <a:gd name="connsiteX1" fmla="*/ 5670041 w 5670041"/>
                <a:gd name="connsiteY1" fmla="*/ 1136 h 745507"/>
                <a:gd name="connsiteX2" fmla="*/ 3106724 w 5670041"/>
                <a:gd name="connsiteY2" fmla="*/ 745507 h 745507"/>
                <a:gd name="connsiteX3" fmla="*/ 0 w 5670041"/>
                <a:gd name="connsiteY3" fmla="*/ 737118 h 745507"/>
                <a:gd name="connsiteX4" fmla="*/ 0 w 5670041"/>
                <a:gd name="connsiteY4" fmla="*/ 0 h 745507"/>
                <a:gd name="connsiteX0" fmla="*/ 0 w 5670041"/>
                <a:gd name="connsiteY0" fmla="*/ 0 h 745507"/>
                <a:gd name="connsiteX1" fmla="*/ 5670041 w 5670041"/>
                <a:gd name="connsiteY1" fmla="*/ 1136 h 745507"/>
                <a:gd name="connsiteX2" fmla="*/ 3106724 w 5670041"/>
                <a:gd name="connsiteY2" fmla="*/ 745507 h 745507"/>
                <a:gd name="connsiteX3" fmla="*/ 0 w 5670041"/>
                <a:gd name="connsiteY3" fmla="*/ 737118 h 745507"/>
                <a:gd name="connsiteX4" fmla="*/ 0 w 5670041"/>
                <a:gd name="connsiteY4" fmla="*/ 0 h 745507"/>
                <a:gd name="connsiteX0" fmla="*/ 0 w 5670041"/>
                <a:gd name="connsiteY0" fmla="*/ 0 h 745507"/>
                <a:gd name="connsiteX1" fmla="*/ 5670041 w 5670041"/>
                <a:gd name="connsiteY1" fmla="*/ 1136 h 745507"/>
                <a:gd name="connsiteX2" fmla="*/ 3106724 w 5670041"/>
                <a:gd name="connsiteY2" fmla="*/ 745507 h 745507"/>
                <a:gd name="connsiteX3" fmla="*/ 0 w 5670041"/>
                <a:gd name="connsiteY3" fmla="*/ 737118 h 745507"/>
                <a:gd name="connsiteX4" fmla="*/ 0 w 5670041"/>
                <a:gd name="connsiteY4" fmla="*/ 0 h 745507"/>
                <a:gd name="connsiteX0" fmla="*/ 0 w 5670041"/>
                <a:gd name="connsiteY0" fmla="*/ 0 h 740745"/>
                <a:gd name="connsiteX1" fmla="*/ 5670041 w 5670041"/>
                <a:gd name="connsiteY1" fmla="*/ 1136 h 740745"/>
                <a:gd name="connsiteX2" fmla="*/ 3016236 w 5670041"/>
                <a:gd name="connsiteY2" fmla="*/ 740745 h 740745"/>
                <a:gd name="connsiteX3" fmla="*/ 0 w 5670041"/>
                <a:gd name="connsiteY3" fmla="*/ 737118 h 740745"/>
                <a:gd name="connsiteX4" fmla="*/ 0 w 5670041"/>
                <a:gd name="connsiteY4" fmla="*/ 0 h 740745"/>
                <a:gd name="connsiteX0" fmla="*/ 0 w 5670041"/>
                <a:gd name="connsiteY0" fmla="*/ 0 h 740745"/>
                <a:gd name="connsiteX1" fmla="*/ 5670041 w 5670041"/>
                <a:gd name="connsiteY1" fmla="*/ 1136 h 740745"/>
                <a:gd name="connsiteX2" fmla="*/ 3016236 w 5670041"/>
                <a:gd name="connsiteY2" fmla="*/ 740745 h 740745"/>
                <a:gd name="connsiteX3" fmla="*/ 0 w 5670041"/>
                <a:gd name="connsiteY3" fmla="*/ 737118 h 740745"/>
                <a:gd name="connsiteX4" fmla="*/ 0 w 5670041"/>
                <a:gd name="connsiteY4" fmla="*/ 0 h 740745"/>
                <a:gd name="connsiteX0" fmla="*/ 0 w 5670041"/>
                <a:gd name="connsiteY0" fmla="*/ 0 h 737118"/>
                <a:gd name="connsiteX1" fmla="*/ 5670041 w 5670041"/>
                <a:gd name="connsiteY1" fmla="*/ 1136 h 737118"/>
                <a:gd name="connsiteX2" fmla="*/ 3123392 w 5670041"/>
                <a:gd name="connsiteY2" fmla="*/ 697882 h 737118"/>
                <a:gd name="connsiteX3" fmla="*/ 0 w 5670041"/>
                <a:gd name="connsiteY3" fmla="*/ 737118 h 737118"/>
                <a:gd name="connsiteX4" fmla="*/ 0 w 5670041"/>
                <a:gd name="connsiteY4" fmla="*/ 0 h 737118"/>
                <a:gd name="connsiteX0" fmla="*/ 0 w 5670041"/>
                <a:gd name="connsiteY0" fmla="*/ 0 h 743126"/>
                <a:gd name="connsiteX1" fmla="*/ 5670041 w 5670041"/>
                <a:gd name="connsiteY1" fmla="*/ 1136 h 743126"/>
                <a:gd name="connsiteX2" fmla="*/ 2978136 w 5670041"/>
                <a:gd name="connsiteY2" fmla="*/ 743126 h 743126"/>
                <a:gd name="connsiteX3" fmla="*/ 0 w 5670041"/>
                <a:gd name="connsiteY3" fmla="*/ 737118 h 743126"/>
                <a:gd name="connsiteX4" fmla="*/ 0 w 5670041"/>
                <a:gd name="connsiteY4" fmla="*/ 0 h 743126"/>
                <a:gd name="connsiteX0" fmla="*/ 0 w 5670041"/>
                <a:gd name="connsiteY0" fmla="*/ 0 h 743126"/>
                <a:gd name="connsiteX1" fmla="*/ 5670041 w 5670041"/>
                <a:gd name="connsiteY1" fmla="*/ 1136 h 743126"/>
                <a:gd name="connsiteX2" fmla="*/ 2978136 w 5670041"/>
                <a:gd name="connsiteY2" fmla="*/ 743126 h 743126"/>
                <a:gd name="connsiteX3" fmla="*/ 0 w 5670041"/>
                <a:gd name="connsiteY3" fmla="*/ 737118 h 743126"/>
                <a:gd name="connsiteX4" fmla="*/ 0 w 5670041"/>
                <a:gd name="connsiteY4" fmla="*/ 0 h 743126"/>
                <a:gd name="connsiteX0" fmla="*/ 0 w 5670041"/>
                <a:gd name="connsiteY0" fmla="*/ 0 h 745507"/>
                <a:gd name="connsiteX1" fmla="*/ 5670041 w 5670041"/>
                <a:gd name="connsiteY1" fmla="*/ 1136 h 745507"/>
                <a:gd name="connsiteX2" fmla="*/ 2909080 w 5670041"/>
                <a:gd name="connsiteY2" fmla="*/ 745507 h 745507"/>
                <a:gd name="connsiteX3" fmla="*/ 0 w 5670041"/>
                <a:gd name="connsiteY3" fmla="*/ 737118 h 745507"/>
                <a:gd name="connsiteX4" fmla="*/ 0 w 5670041"/>
                <a:gd name="connsiteY4" fmla="*/ 0 h 745507"/>
                <a:gd name="connsiteX0" fmla="*/ 0 w 5670041"/>
                <a:gd name="connsiteY0" fmla="*/ 0 h 745507"/>
                <a:gd name="connsiteX1" fmla="*/ 5670041 w 5670041"/>
                <a:gd name="connsiteY1" fmla="*/ 1136 h 745507"/>
                <a:gd name="connsiteX2" fmla="*/ 2909080 w 5670041"/>
                <a:gd name="connsiteY2" fmla="*/ 745507 h 745507"/>
                <a:gd name="connsiteX3" fmla="*/ 0 w 5670041"/>
                <a:gd name="connsiteY3" fmla="*/ 737118 h 745507"/>
                <a:gd name="connsiteX4" fmla="*/ 0 w 5670041"/>
                <a:gd name="connsiteY4" fmla="*/ 0 h 745507"/>
                <a:gd name="connsiteX0" fmla="*/ 0 w 5670041"/>
                <a:gd name="connsiteY0" fmla="*/ 0 h 745507"/>
                <a:gd name="connsiteX1" fmla="*/ 5670041 w 5670041"/>
                <a:gd name="connsiteY1" fmla="*/ 1136 h 745507"/>
                <a:gd name="connsiteX2" fmla="*/ 2909080 w 5670041"/>
                <a:gd name="connsiteY2" fmla="*/ 745507 h 745507"/>
                <a:gd name="connsiteX3" fmla="*/ 0 w 5670041"/>
                <a:gd name="connsiteY3" fmla="*/ 737118 h 745507"/>
                <a:gd name="connsiteX4" fmla="*/ 0 w 5670041"/>
                <a:gd name="connsiteY4" fmla="*/ 0 h 745507"/>
                <a:gd name="connsiteX0" fmla="*/ 0 w 5635116"/>
                <a:gd name="connsiteY0" fmla="*/ 0 h 745507"/>
                <a:gd name="connsiteX1" fmla="*/ 5635116 w 5635116"/>
                <a:gd name="connsiteY1" fmla="*/ 1136 h 745507"/>
                <a:gd name="connsiteX2" fmla="*/ 2909080 w 5635116"/>
                <a:gd name="connsiteY2" fmla="*/ 745507 h 745507"/>
                <a:gd name="connsiteX3" fmla="*/ 0 w 5635116"/>
                <a:gd name="connsiteY3" fmla="*/ 737118 h 745507"/>
                <a:gd name="connsiteX4" fmla="*/ 0 w 5635116"/>
                <a:gd name="connsiteY4" fmla="*/ 0 h 745507"/>
                <a:gd name="connsiteX0" fmla="*/ 0 w 5584316"/>
                <a:gd name="connsiteY0" fmla="*/ 0 h 745507"/>
                <a:gd name="connsiteX1" fmla="*/ 5584316 w 5584316"/>
                <a:gd name="connsiteY1" fmla="*/ 1136 h 745507"/>
                <a:gd name="connsiteX2" fmla="*/ 2909080 w 5584316"/>
                <a:gd name="connsiteY2" fmla="*/ 745507 h 745507"/>
                <a:gd name="connsiteX3" fmla="*/ 0 w 5584316"/>
                <a:gd name="connsiteY3" fmla="*/ 737118 h 745507"/>
                <a:gd name="connsiteX4" fmla="*/ 0 w 5584316"/>
                <a:gd name="connsiteY4" fmla="*/ 0 h 745507"/>
                <a:gd name="connsiteX0" fmla="*/ 0 w 5584316"/>
                <a:gd name="connsiteY0" fmla="*/ 0 h 745507"/>
                <a:gd name="connsiteX1" fmla="*/ 5584316 w 5584316"/>
                <a:gd name="connsiteY1" fmla="*/ 1136 h 745507"/>
                <a:gd name="connsiteX2" fmla="*/ 2909080 w 5584316"/>
                <a:gd name="connsiteY2" fmla="*/ 745507 h 745507"/>
                <a:gd name="connsiteX3" fmla="*/ 0 w 5584316"/>
                <a:gd name="connsiteY3" fmla="*/ 737118 h 745507"/>
                <a:gd name="connsiteX4" fmla="*/ 0 w 5584316"/>
                <a:gd name="connsiteY4" fmla="*/ 0 h 74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4316" h="745507">
                  <a:moveTo>
                    <a:pt x="0" y="0"/>
                  </a:moveTo>
                  <a:lnTo>
                    <a:pt x="5584316" y="1136"/>
                  </a:lnTo>
                  <a:cubicBezTo>
                    <a:pt x="4639389" y="206397"/>
                    <a:pt x="4335018" y="251321"/>
                    <a:pt x="2909080" y="745507"/>
                  </a:cubicBezTo>
                  <a:lnTo>
                    <a:pt x="0" y="737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48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tângulo 5">
              <a:extLst>
                <a:ext uri="{FF2B5EF4-FFF2-40B4-BE49-F238E27FC236}">
                  <a16:creationId xmlns:a16="http://schemas.microsoft.com/office/drawing/2014/main" id="{22ED36CE-BA0D-5ED5-D730-6309FC7BA150}"/>
                </a:ext>
              </a:extLst>
            </p:cNvPr>
            <p:cNvSpPr/>
            <p:nvPr/>
          </p:nvSpPr>
          <p:spPr>
            <a:xfrm rot="10800000">
              <a:off x="3164680" y="-1138"/>
              <a:ext cx="9027305" cy="744088"/>
            </a:xfrm>
            <a:custGeom>
              <a:avLst/>
              <a:gdLst>
                <a:gd name="connsiteX0" fmla="*/ 0 w 12192001"/>
                <a:gd name="connsiteY0" fmla="*/ 0 h 737118"/>
                <a:gd name="connsiteX1" fmla="*/ 12192001 w 12192001"/>
                <a:gd name="connsiteY1" fmla="*/ 0 h 737118"/>
                <a:gd name="connsiteX2" fmla="*/ 12192001 w 12192001"/>
                <a:gd name="connsiteY2" fmla="*/ 737118 h 737118"/>
                <a:gd name="connsiteX3" fmla="*/ 0 w 12192001"/>
                <a:gd name="connsiteY3" fmla="*/ 737118 h 737118"/>
                <a:gd name="connsiteX4" fmla="*/ 0 w 12192001"/>
                <a:gd name="connsiteY4" fmla="*/ 0 h 737118"/>
                <a:gd name="connsiteX0" fmla="*/ 0 w 12192001"/>
                <a:gd name="connsiteY0" fmla="*/ 0 h 745507"/>
                <a:gd name="connsiteX1" fmla="*/ 12192001 w 12192001"/>
                <a:gd name="connsiteY1" fmla="*/ 0 h 745507"/>
                <a:gd name="connsiteX2" fmla="*/ 3106724 w 12192001"/>
                <a:gd name="connsiteY2" fmla="*/ 745507 h 745507"/>
                <a:gd name="connsiteX3" fmla="*/ 0 w 12192001"/>
                <a:gd name="connsiteY3" fmla="*/ 737118 h 745507"/>
                <a:gd name="connsiteX4" fmla="*/ 0 w 12192001"/>
                <a:gd name="connsiteY4" fmla="*/ 0 h 745507"/>
                <a:gd name="connsiteX0" fmla="*/ 0 w 5103303"/>
                <a:gd name="connsiteY0" fmla="*/ 8389 h 753896"/>
                <a:gd name="connsiteX1" fmla="*/ 5103303 w 5103303"/>
                <a:gd name="connsiteY1" fmla="*/ 0 h 753896"/>
                <a:gd name="connsiteX2" fmla="*/ 3106724 w 5103303"/>
                <a:gd name="connsiteY2" fmla="*/ 753896 h 753896"/>
                <a:gd name="connsiteX3" fmla="*/ 0 w 5103303"/>
                <a:gd name="connsiteY3" fmla="*/ 745507 h 753896"/>
                <a:gd name="connsiteX4" fmla="*/ 0 w 5103303"/>
                <a:gd name="connsiteY4" fmla="*/ 8389 h 753896"/>
                <a:gd name="connsiteX0" fmla="*/ 0 w 5670041"/>
                <a:gd name="connsiteY0" fmla="*/ 0 h 745507"/>
                <a:gd name="connsiteX1" fmla="*/ 5670041 w 5670041"/>
                <a:gd name="connsiteY1" fmla="*/ 1136 h 745507"/>
                <a:gd name="connsiteX2" fmla="*/ 3106724 w 5670041"/>
                <a:gd name="connsiteY2" fmla="*/ 745507 h 745507"/>
                <a:gd name="connsiteX3" fmla="*/ 0 w 5670041"/>
                <a:gd name="connsiteY3" fmla="*/ 737118 h 745507"/>
                <a:gd name="connsiteX4" fmla="*/ 0 w 5670041"/>
                <a:gd name="connsiteY4" fmla="*/ 0 h 745507"/>
                <a:gd name="connsiteX0" fmla="*/ 0 w 5670041"/>
                <a:gd name="connsiteY0" fmla="*/ 0 h 745507"/>
                <a:gd name="connsiteX1" fmla="*/ 5670041 w 5670041"/>
                <a:gd name="connsiteY1" fmla="*/ 1136 h 745507"/>
                <a:gd name="connsiteX2" fmla="*/ 3106724 w 5670041"/>
                <a:gd name="connsiteY2" fmla="*/ 745507 h 745507"/>
                <a:gd name="connsiteX3" fmla="*/ 0 w 5670041"/>
                <a:gd name="connsiteY3" fmla="*/ 737118 h 745507"/>
                <a:gd name="connsiteX4" fmla="*/ 0 w 5670041"/>
                <a:gd name="connsiteY4" fmla="*/ 0 h 745507"/>
                <a:gd name="connsiteX0" fmla="*/ 0 w 5670041"/>
                <a:gd name="connsiteY0" fmla="*/ 0 h 745507"/>
                <a:gd name="connsiteX1" fmla="*/ 5670041 w 5670041"/>
                <a:gd name="connsiteY1" fmla="*/ 1136 h 745507"/>
                <a:gd name="connsiteX2" fmla="*/ 3106724 w 5670041"/>
                <a:gd name="connsiteY2" fmla="*/ 745507 h 745507"/>
                <a:gd name="connsiteX3" fmla="*/ 0 w 5670041"/>
                <a:gd name="connsiteY3" fmla="*/ 737118 h 745507"/>
                <a:gd name="connsiteX4" fmla="*/ 0 w 5670041"/>
                <a:gd name="connsiteY4" fmla="*/ 0 h 745507"/>
                <a:gd name="connsiteX0" fmla="*/ 0 w 5670041"/>
                <a:gd name="connsiteY0" fmla="*/ 0 h 740745"/>
                <a:gd name="connsiteX1" fmla="*/ 5670041 w 5670041"/>
                <a:gd name="connsiteY1" fmla="*/ 1136 h 740745"/>
                <a:gd name="connsiteX2" fmla="*/ 3016236 w 5670041"/>
                <a:gd name="connsiteY2" fmla="*/ 740745 h 740745"/>
                <a:gd name="connsiteX3" fmla="*/ 0 w 5670041"/>
                <a:gd name="connsiteY3" fmla="*/ 737118 h 740745"/>
                <a:gd name="connsiteX4" fmla="*/ 0 w 5670041"/>
                <a:gd name="connsiteY4" fmla="*/ 0 h 740745"/>
                <a:gd name="connsiteX0" fmla="*/ 0 w 5670041"/>
                <a:gd name="connsiteY0" fmla="*/ 0 h 740745"/>
                <a:gd name="connsiteX1" fmla="*/ 5670041 w 5670041"/>
                <a:gd name="connsiteY1" fmla="*/ 1136 h 740745"/>
                <a:gd name="connsiteX2" fmla="*/ 3016236 w 5670041"/>
                <a:gd name="connsiteY2" fmla="*/ 740745 h 740745"/>
                <a:gd name="connsiteX3" fmla="*/ 0 w 5670041"/>
                <a:gd name="connsiteY3" fmla="*/ 737118 h 740745"/>
                <a:gd name="connsiteX4" fmla="*/ 0 w 5670041"/>
                <a:gd name="connsiteY4" fmla="*/ 0 h 740745"/>
                <a:gd name="connsiteX0" fmla="*/ 0 w 6329260"/>
                <a:gd name="connsiteY0" fmla="*/ 14813 h 755558"/>
                <a:gd name="connsiteX1" fmla="*/ 6329260 w 6329260"/>
                <a:gd name="connsiteY1" fmla="*/ 0 h 755558"/>
                <a:gd name="connsiteX2" fmla="*/ 3016236 w 6329260"/>
                <a:gd name="connsiteY2" fmla="*/ 755558 h 755558"/>
                <a:gd name="connsiteX3" fmla="*/ 0 w 6329260"/>
                <a:gd name="connsiteY3" fmla="*/ 751931 h 755558"/>
                <a:gd name="connsiteX4" fmla="*/ 0 w 6329260"/>
                <a:gd name="connsiteY4" fmla="*/ 14813 h 755558"/>
                <a:gd name="connsiteX0" fmla="*/ 0 w 6329260"/>
                <a:gd name="connsiteY0" fmla="*/ 14813 h 755558"/>
                <a:gd name="connsiteX1" fmla="*/ 6329260 w 6329260"/>
                <a:gd name="connsiteY1" fmla="*/ 0 h 755558"/>
                <a:gd name="connsiteX2" fmla="*/ 3016236 w 6329260"/>
                <a:gd name="connsiteY2" fmla="*/ 755558 h 755558"/>
                <a:gd name="connsiteX3" fmla="*/ 0 w 6329260"/>
                <a:gd name="connsiteY3" fmla="*/ 751931 h 755558"/>
                <a:gd name="connsiteX4" fmla="*/ 0 w 6329260"/>
                <a:gd name="connsiteY4" fmla="*/ 14813 h 755558"/>
                <a:gd name="connsiteX0" fmla="*/ 0 w 6329260"/>
                <a:gd name="connsiteY0" fmla="*/ 14813 h 755558"/>
                <a:gd name="connsiteX1" fmla="*/ 6329260 w 6329260"/>
                <a:gd name="connsiteY1" fmla="*/ 0 h 755558"/>
                <a:gd name="connsiteX2" fmla="*/ 3016236 w 6329260"/>
                <a:gd name="connsiteY2" fmla="*/ 755558 h 755558"/>
                <a:gd name="connsiteX3" fmla="*/ 0 w 6329260"/>
                <a:gd name="connsiteY3" fmla="*/ 751931 h 755558"/>
                <a:gd name="connsiteX4" fmla="*/ 0 w 6329260"/>
                <a:gd name="connsiteY4" fmla="*/ 14813 h 755558"/>
                <a:gd name="connsiteX0" fmla="*/ 0 w 6329260"/>
                <a:gd name="connsiteY0" fmla="*/ 14813 h 755558"/>
                <a:gd name="connsiteX1" fmla="*/ 6329260 w 6329260"/>
                <a:gd name="connsiteY1" fmla="*/ 0 h 755558"/>
                <a:gd name="connsiteX2" fmla="*/ 3016236 w 6329260"/>
                <a:gd name="connsiteY2" fmla="*/ 755558 h 755558"/>
                <a:gd name="connsiteX3" fmla="*/ 0 w 6329260"/>
                <a:gd name="connsiteY3" fmla="*/ 751931 h 755558"/>
                <a:gd name="connsiteX4" fmla="*/ 0 w 6329260"/>
                <a:gd name="connsiteY4" fmla="*/ 14813 h 755558"/>
                <a:gd name="connsiteX0" fmla="*/ 0 w 6329260"/>
                <a:gd name="connsiteY0" fmla="*/ 14813 h 755558"/>
                <a:gd name="connsiteX1" fmla="*/ 6329260 w 6329260"/>
                <a:gd name="connsiteY1" fmla="*/ 0 h 755558"/>
                <a:gd name="connsiteX2" fmla="*/ 3016236 w 6329260"/>
                <a:gd name="connsiteY2" fmla="*/ 755558 h 755558"/>
                <a:gd name="connsiteX3" fmla="*/ 0 w 6329260"/>
                <a:gd name="connsiteY3" fmla="*/ 751931 h 755558"/>
                <a:gd name="connsiteX4" fmla="*/ 0 w 6329260"/>
                <a:gd name="connsiteY4" fmla="*/ 14813 h 755558"/>
                <a:gd name="connsiteX0" fmla="*/ 0 w 6329260"/>
                <a:gd name="connsiteY0" fmla="*/ 14813 h 755558"/>
                <a:gd name="connsiteX1" fmla="*/ 6329260 w 6329260"/>
                <a:gd name="connsiteY1" fmla="*/ 0 h 755558"/>
                <a:gd name="connsiteX2" fmla="*/ 3016236 w 6329260"/>
                <a:gd name="connsiteY2" fmla="*/ 755558 h 755558"/>
                <a:gd name="connsiteX3" fmla="*/ 0 w 6329260"/>
                <a:gd name="connsiteY3" fmla="*/ 751931 h 755558"/>
                <a:gd name="connsiteX4" fmla="*/ 0 w 6329260"/>
                <a:gd name="connsiteY4" fmla="*/ 14813 h 755558"/>
                <a:gd name="connsiteX0" fmla="*/ 0 w 6329260"/>
                <a:gd name="connsiteY0" fmla="*/ 14813 h 755558"/>
                <a:gd name="connsiteX1" fmla="*/ 6329260 w 6329260"/>
                <a:gd name="connsiteY1" fmla="*/ 0 h 755558"/>
                <a:gd name="connsiteX2" fmla="*/ 3282050 w 6329260"/>
                <a:gd name="connsiteY2" fmla="*/ 755558 h 755558"/>
                <a:gd name="connsiteX3" fmla="*/ 0 w 6329260"/>
                <a:gd name="connsiteY3" fmla="*/ 751931 h 755558"/>
                <a:gd name="connsiteX4" fmla="*/ 0 w 6329260"/>
                <a:gd name="connsiteY4" fmla="*/ 14813 h 755558"/>
                <a:gd name="connsiteX0" fmla="*/ 0 w 6329260"/>
                <a:gd name="connsiteY0" fmla="*/ 14813 h 755558"/>
                <a:gd name="connsiteX1" fmla="*/ 6329260 w 6329260"/>
                <a:gd name="connsiteY1" fmla="*/ 0 h 755558"/>
                <a:gd name="connsiteX2" fmla="*/ 3282050 w 6329260"/>
                <a:gd name="connsiteY2" fmla="*/ 755558 h 755558"/>
                <a:gd name="connsiteX3" fmla="*/ 0 w 6329260"/>
                <a:gd name="connsiteY3" fmla="*/ 751931 h 755558"/>
                <a:gd name="connsiteX4" fmla="*/ 0 w 6329260"/>
                <a:gd name="connsiteY4" fmla="*/ 14813 h 755558"/>
                <a:gd name="connsiteX0" fmla="*/ 0 w 6329260"/>
                <a:gd name="connsiteY0" fmla="*/ 14813 h 755558"/>
                <a:gd name="connsiteX1" fmla="*/ 6329260 w 6329260"/>
                <a:gd name="connsiteY1" fmla="*/ 0 h 755558"/>
                <a:gd name="connsiteX2" fmla="*/ 3282050 w 6329260"/>
                <a:gd name="connsiteY2" fmla="*/ 755558 h 755558"/>
                <a:gd name="connsiteX3" fmla="*/ 0 w 6329260"/>
                <a:gd name="connsiteY3" fmla="*/ 751931 h 755558"/>
                <a:gd name="connsiteX4" fmla="*/ 0 w 6329260"/>
                <a:gd name="connsiteY4" fmla="*/ 14813 h 755558"/>
                <a:gd name="connsiteX0" fmla="*/ 0 w 6329260"/>
                <a:gd name="connsiteY0" fmla="*/ 2896 h 743641"/>
                <a:gd name="connsiteX1" fmla="*/ 6329260 w 6329260"/>
                <a:gd name="connsiteY1" fmla="*/ 0 h 743641"/>
                <a:gd name="connsiteX2" fmla="*/ 3282050 w 6329260"/>
                <a:gd name="connsiteY2" fmla="*/ 743641 h 743641"/>
                <a:gd name="connsiteX3" fmla="*/ 0 w 6329260"/>
                <a:gd name="connsiteY3" fmla="*/ 740014 h 743641"/>
                <a:gd name="connsiteX4" fmla="*/ 0 w 6329260"/>
                <a:gd name="connsiteY4" fmla="*/ 2896 h 743641"/>
                <a:gd name="connsiteX0" fmla="*/ 0 w 9034767"/>
                <a:gd name="connsiteY0" fmla="*/ 2896 h 743641"/>
                <a:gd name="connsiteX1" fmla="*/ 9034767 w 9034767"/>
                <a:gd name="connsiteY1" fmla="*/ 0 h 743641"/>
                <a:gd name="connsiteX2" fmla="*/ 5987557 w 9034767"/>
                <a:gd name="connsiteY2" fmla="*/ 743641 h 743641"/>
                <a:gd name="connsiteX3" fmla="*/ 2705507 w 9034767"/>
                <a:gd name="connsiteY3" fmla="*/ 740014 h 743641"/>
                <a:gd name="connsiteX4" fmla="*/ 0 w 9034767"/>
                <a:gd name="connsiteY4" fmla="*/ 2896 h 743641"/>
                <a:gd name="connsiteX0" fmla="*/ 0 w 9034767"/>
                <a:gd name="connsiteY0" fmla="*/ 2896 h 744781"/>
                <a:gd name="connsiteX1" fmla="*/ 9034767 w 9034767"/>
                <a:gd name="connsiteY1" fmla="*/ 0 h 744781"/>
                <a:gd name="connsiteX2" fmla="*/ 5987557 w 9034767"/>
                <a:gd name="connsiteY2" fmla="*/ 743641 h 744781"/>
                <a:gd name="connsiteX3" fmla="*/ 11898 w 9034767"/>
                <a:gd name="connsiteY3" fmla="*/ 744781 h 744781"/>
                <a:gd name="connsiteX4" fmla="*/ 0 w 9034767"/>
                <a:gd name="connsiteY4" fmla="*/ 2896 h 744781"/>
                <a:gd name="connsiteX0" fmla="*/ 0 w 9025249"/>
                <a:gd name="connsiteY0" fmla="*/ 2896 h 744781"/>
                <a:gd name="connsiteX1" fmla="*/ 9025249 w 9025249"/>
                <a:gd name="connsiteY1" fmla="*/ 0 h 744781"/>
                <a:gd name="connsiteX2" fmla="*/ 5978039 w 9025249"/>
                <a:gd name="connsiteY2" fmla="*/ 743641 h 744781"/>
                <a:gd name="connsiteX3" fmla="*/ 2380 w 9025249"/>
                <a:gd name="connsiteY3" fmla="*/ 744781 h 744781"/>
                <a:gd name="connsiteX4" fmla="*/ 0 w 9025249"/>
                <a:gd name="connsiteY4" fmla="*/ 2896 h 744781"/>
                <a:gd name="connsiteX0" fmla="*/ 2484 w 9027733"/>
                <a:gd name="connsiteY0" fmla="*/ 2896 h 744781"/>
                <a:gd name="connsiteX1" fmla="*/ 9027733 w 9027733"/>
                <a:gd name="connsiteY1" fmla="*/ 0 h 744781"/>
                <a:gd name="connsiteX2" fmla="*/ 5980523 w 9027733"/>
                <a:gd name="connsiteY2" fmla="*/ 743641 h 744781"/>
                <a:gd name="connsiteX3" fmla="*/ 105 w 9027733"/>
                <a:gd name="connsiteY3" fmla="*/ 744781 h 744781"/>
                <a:gd name="connsiteX4" fmla="*/ 2484 w 9027733"/>
                <a:gd name="connsiteY4" fmla="*/ 2896 h 744781"/>
                <a:gd name="connsiteX0" fmla="*/ 0 w 9025249"/>
                <a:gd name="connsiteY0" fmla="*/ 2896 h 744781"/>
                <a:gd name="connsiteX1" fmla="*/ 9025249 w 9025249"/>
                <a:gd name="connsiteY1" fmla="*/ 0 h 744781"/>
                <a:gd name="connsiteX2" fmla="*/ 5978039 w 9025249"/>
                <a:gd name="connsiteY2" fmla="*/ 743641 h 744781"/>
                <a:gd name="connsiteX3" fmla="*/ 4760 w 9025249"/>
                <a:gd name="connsiteY3" fmla="*/ 744781 h 744781"/>
                <a:gd name="connsiteX4" fmla="*/ 0 w 9025249"/>
                <a:gd name="connsiteY4" fmla="*/ 2896 h 744781"/>
                <a:gd name="connsiteX0" fmla="*/ 229 w 9020719"/>
                <a:gd name="connsiteY0" fmla="*/ 2896 h 744781"/>
                <a:gd name="connsiteX1" fmla="*/ 9020719 w 9020719"/>
                <a:gd name="connsiteY1" fmla="*/ 0 h 744781"/>
                <a:gd name="connsiteX2" fmla="*/ 5973509 w 9020719"/>
                <a:gd name="connsiteY2" fmla="*/ 743641 h 744781"/>
                <a:gd name="connsiteX3" fmla="*/ 230 w 9020719"/>
                <a:gd name="connsiteY3" fmla="*/ 744781 h 744781"/>
                <a:gd name="connsiteX4" fmla="*/ 229 w 9020719"/>
                <a:gd name="connsiteY4" fmla="*/ 2896 h 744781"/>
                <a:gd name="connsiteX0" fmla="*/ 229 w 9020719"/>
                <a:gd name="connsiteY0" fmla="*/ 2896 h 744781"/>
                <a:gd name="connsiteX1" fmla="*/ 9020719 w 9020719"/>
                <a:gd name="connsiteY1" fmla="*/ 0 h 744781"/>
                <a:gd name="connsiteX2" fmla="*/ 6125798 w 9020719"/>
                <a:gd name="connsiteY2" fmla="*/ 743641 h 744781"/>
                <a:gd name="connsiteX3" fmla="*/ 230 w 9020719"/>
                <a:gd name="connsiteY3" fmla="*/ 744781 h 744781"/>
                <a:gd name="connsiteX4" fmla="*/ 229 w 9020719"/>
                <a:gd name="connsiteY4" fmla="*/ 2896 h 744781"/>
                <a:gd name="connsiteX0" fmla="*/ 229 w 9020719"/>
                <a:gd name="connsiteY0" fmla="*/ 2896 h 744781"/>
                <a:gd name="connsiteX1" fmla="*/ 9020719 w 9020719"/>
                <a:gd name="connsiteY1" fmla="*/ 0 h 744781"/>
                <a:gd name="connsiteX2" fmla="*/ 6125798 w 9020719"/>
                <a:gd name="connsiteY2" fmla="*/ 743641 h 744781"/>
                <a:gd name="connsiteX3" fmla="*/ 230 w 9020719"/>
                <a:gd name="connsiteY3" fmla="*/ 744781 h 744781"/>
                <a:gd name="connsiteX4" fmla="*/ 229 w 9020719"/>
                <a:gd name="connsiteY4" fmla="*/ 2896 h 744781"/>
                <a:gd name="connsiteX0" fmla="*/ 229 w 9020719"/>
                <a:gd name="connsiteY0" fmla="*/ 2896 h 744781"/>
                <a:gd name="connsiteX1" fmla="*/ 9020719 w 9020719"/>
                <a:gd name="connsiteY1" fmla="*/ 0 h 744781"/>
                <a:gd name="connsiteX2" fmla="*/ 6125798 w 9020719"/>
                <a:gd name="connsiteY2" fmla="*/ 743641 h 744781"/>
                <a:gd name="connsiteX3" fmla="*/ 230 w 9020719"/>
                <a:gd name="connsiteY3" fmla="*/ 744781 h 744781"/>
                <a:gd name="connsiteX4" fmla="*/ 229 w 9020719"/>
                <a:gd name="connsiteY4" fmla="*/ 2896 h 744781"/>
                <a:gd name="connsiteX0" fmla="*/ 229 w 9020719"/>
                <a:gd name="connsiteY0" fmla="*/ 2896 h 744781"/>
                <a:gd name="connsiteX1" fmla="*/ 9020719 w 9020719"/>
                <a:gd name="connsiteY1" fmla="*/ 0 h 744781"/>
                <a:gd name="connsiteX2" fmla="*/ 6125798 w 9020719"/>
                <a:gd name="connsiteY2" fmla="*/ 743641 h 744781"/>
                <a:gd name="connsiteX3" fmla="*/ 230 w 9020719"/>
                <a:gd name="connsiteY3" fmla="*/ 744781 h 744781"/>
                <a:gd name="connsiteX4" fmla="*/ 229 w 9020719"/>
                <a:gd name="connsiteY4" fmla="*/ 2896 h 744781"/>
                <a:gd name="connsiteX0" fmla="*/ 229 w 9020719"/>
                <a:gd name="connsiteY0" fmla="*/ 2896 h 744781"/>
                <a:gd name="connsiteX1" fmla="*/ 9020719 w 9020719"/>
                <a:gd name="connsiteY1" fmla="*/ 0 h 744781"/>
                <a:gd name="connsiteX2" fmla="*/ 6125798 w 9020719"/>
                <a:gd name="connsiteY2" fmla="*/ 743641 h 744781"/>
                <a:gd name="connsiteX3" fmla="*/ 230 w 9020719"/>
                <a:gd name="connsiteY3" fmla="*/ 744781 h 744781"/>
                <a:gd name="connsiteX4" fmla="*/ 229 w 9020719"/>
                <a:gd name="connsiteY4" fmla="*/ 2896 h 744781"/>
                <a:gd name="connsiteX0" fmla="*/ 229 w 9020719"/>
                <a:gd name="connsiteY0" fmla="*/ 2896 h 744781"/>
                <a:gd name="connsiteX1" fmla="*/ 9020719 w 9020719"/>
                <a:gd name="connsiteY1" fmla="*/ 0 h 744781"/>
                <a:gd name="connsiteX2" fmla="*/ 6125798 w 9020719"/>
                <a:gd name="connsiteY2" fmla="*/ 743641 h 744781"/>
                <a:gd name="connsiteX3" fmla="*/ 230 w 9020719"/>
                <a:gd name="connsiteY3" fmla="*/ 744781 h 744781"/>
                <a:gd name="connsiteX4" fmla="*/ 229 w 9020719"/>
                <a:gd name="connsiteY4" fmla="*/ 2896 h 744781"/>
                <a:gd name="connsiteX0" fmla="*/ 229 w 9020719"/>
                <a:gd name="connsiteY0" fmla="*/ 2896 h 744781"/>
                <a:gd name="connsiteX1" fmla="*/ 9020719 w 9020719"/>
                <a:gd name="connsiteY1" fmla="*/ 0 h 744781"/>
                <a:gd name="connsiteX2" fmla="*/ 6125798 w 9020719"/>
                <a:gd name="connsiteY2" fmla="*/ 743641 h 744781"/>
                <a:gd name="connsiteX3" fmla="*/ 230 w 9020719"/>
                <a:gd name="connsiteY3" fmla="*/ 744781 h 744781"/>
                <a:gd name="connsiteX4" fmla="*/ 229 w 9020719"/>
                <a:gd name="connsiteY4" fmla="*/ 2896 h 74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0719" h="744781">
                  <a:moveTo>
                    <a:pt x="229" y="2896"/>
                  </a:moveTo>
                  <a:lnTo>
                    <a:pt x="9020719" y="0"/>
                  </a:lnTo>
                  <a:cubicBezTo>
                    <a:pt x="7756567" y="402216"/>
                    <a:pt x="7199096" y="557753"/>
                    <a:pt x="6125798" y="743641"/>
                  </a:cubicBezTo>
                  <a:lnTo>
                    <a:pt x="230" y="744781"/>
                  </a:lnTo>
                  <a:cubicBezTo>
                    <a:pt x="-563" y="497486"/>
                    <a:pt x="1022" y="250191"/>
                    <a:pt x="229" y="2896"/>
                  </a:cubicBezTo>
                  <a:close/>
                </a:path>
              </a:pathLst>
            </a:custGeom>
            <a:solidFill>
              <a:srgbClr val="72BA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72BAE3"/>
                </a:solidFill>
              </a:endParaRPr>
            </a:p>
          </p:txBody>
        </p:sp>
        <p:sp>
          <p:nvSpPr>
            <p:cNvPr id="10" name="Triângulo isósceles 9">
              <a:extLst>
                <a:ext uri="{FF2B5EF4-FFF2-40B4-BE49-F238E27FC236}">
                  <a16:creationId xmlns:a16="http://schemas.microsoft.com/office/drawing/2014/main" id="{365A6763-260A-2739-BC40-C773B6B2ED19}"/>
                </a:ext>
              </a:extLst>
            </p:cNvPr>
            <p:cNvSpPr/>
            <p:nvPr/>
          </p:nvSpPr>
          <p:spPr>
            <a:xfrm>
              <a:off x="8892540" y="-6349"/>
              <a:ext cx="3299459" cy="749300"/>
            </a:xfrm>
            <a:custGeom>
              <a:avLst/>
              <a:gdLst>
                <a:gd name="connsiteX0" fmla="*/ 0 w 2693438"/>
                <a:gd name="connsiteY0" fmla="*/ 744090 h 744090"/>
                <a:gd name="connsiteX1" fmla="*/ 2693438 w 2693438"/>
                <a:gd name="connsiteY1" fmla="*/ 0 h 744090"/>
                <a:gd name="connsiteX2" fmla="*/ 2693438 w 2693438"/>
                <a:gd name="connsiteY2" fmla="*/ 744090 h 744090"/>
                <a:gd name="connsiteX3" fmla="*/ 0 w 2693438"/>
                <a:gd name="connsiteY3" fmla="*/ 744090 h 744090"/>
                <a:gd name="connsiteX0" fmla="*/ 0 w 2693438"/>
                <a:gd name="connsiteY0" fmla="*/ 756790 h 756790"/>
                <a:gd name="connsiteX1" fmla="*/ 1791738 w 2693438"/>
                <a:gd name="connsiteY1" fmla="*/ 0 h 756790"/>
                <a:gd name="connsiteX2" fmla="*/ 2693438 w 2693438"/>
                <a:gd name="connsiteY2" fmla="*/ 756790 h 756790"/>
                <a:gd name="connsiteX3" fmla="*/ 0 w 2693438"/>
                <a:gd name="connsiteY3" fmla="*/ 756790 h 756790"/>
                <a:gd name="connsiteX0" fmla="*/ 0 w 2896638"/>
                <a:gd name="connsiteY0" fmla="*/ 756790 h 756790"/>
                <a:gd name="connsiteX1" fmla="*/ 1791738 w 2896638"/>
                <a:gd name="connsiteY1" fmla="*/ 0 h 756790"/>
                <a:gd name="connsiteX2" fmla="*/ 2896638 w 2896638"/>
                <a:gd name="connsiteY2" fmla="*/ 7490 h 756790"/>
                <a:gd name="connsiteX3" fmla="*/ 0 w 2896638"/>
                <a:gd name="connsiteY3" fmla="*/ 756790 h 756790"/>
                <a:gd name="connsiteX0" fmla="*/ 0 w 2896638"/>
                <a:gd name="connsiteY0" fmla="*/ 749300 h 749300"/>
                <a:gd name="connsiteX1" fmla="*/ 1151658 w 2896638"/>
                <a:gd name="connsiteY1" fmla="*/ 7750 h 749300"/>
                <a:gd name="connsiteX2" fmla="*/ 2896638 w 2896638"/>
                <a:gd name="connsiteY2" fmla="*/ 0 h 749300"/>
                <a:gd name="connsiteX3" fmla="*/ 0 w 2896638"/>
                <a:gd name="connsiteY3" fmla="*/ 74930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6638" h="749300">
                  <a:moveTo>
                    <a:pt x="0" y="749300"/>
                  </a:moveTo>
                  <a:lnTo>
                    <a:pt x="1151658" y="7750"/>
                  </a:lnTo>
                  <a:lnTo>
                    <a:pt x="2896638" y="0"/>
                  </a:lnTo>
                  <a:lnTo>
                    <a:pt x="0" y="749300"/>
                  </a:lnTo>
                  <a:close/>
                </a:path>
              </a:pathLst>
            </a:custGeom>
            <a:solidFill>
              <a:srgbClr val="88C6E8">
                <a:alpha val="50196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Triângulo isósceles 9">
              <a:extLst>
                <a:ext uri="{FF2B5EF4-FFF2-40B4-BE49-F238E27FC236}">
                  <a16:creationId xmlns:a16="http://schemas.microsoft.com/office/drawing/2014/main" id="{DF9FDCF7-BCE0-E49C-95FD-1110613F2B44}"/>
                </a:ext>
              </a:extLst>
            </p:cNvPr>
            <p:cNvSpPr/>
            <p:nvPr/>
          </p:nvSpPr>
          <p:spPr>
            <a:xfrm>
              <a:off x="4450080" y="-6349"/>
              <a:ext cx="7741920" cy="749300"/>
            </a:xfrm>
            <a:custGeom>
              <a:avLst/>
              <a:gdLst>
                <a:gd name="connsiteX0" fmla="*/ 0 w 2693438"/>
                <a:gd name="connsiteY0" fmla="*/ 744090 h 744090"/>
                <a:gd name="connsiteX1" fmla="*/ 2693438 w 2693438"/>
                <a:gd name="connsiteY1" fmla="*/ 0 h 744090"/>
                <a:gd name="connsiteX2" fmla="*/ 2693438 w 2693438"/>
                <a:gd name="connsiteY2" fmla="*/ 744090 h 744090"/>
                <a:gd name="connsiteX3" fmla="*/ 0 w 2693438"/>
                <a:gd name="connsiteY3" fmla="*/ 744090 h 744090"/>
                <a:gd name="connsiteX0" fmla="*/ 0 w 2693438"/>
                <a:gd name="connsiteY0" fmla="*/ 756790 h 756790"/>
                <a:gd name="connsiteX1" fmla="*/ 1791738 w 2693438"/>
                <a:gd name="connsiteY1" fmla="*/ 0 h 756790"/>
                <a:gd name="connsiteX2" fmla="*/ 2693438 w 2693438"/>
                <a:gd name="connsiteY2" fmla="*/ 756790 h 756790"/>
                <a:gd name="connsiteX3" fmla="*/ 0 w 2693438"/>
                <a:gd name="connsiteY3" fmla="*/ 756790 h 756790"/>
                <a:gd name="connsiteX0" fmla="*/ 0 w 2896638"/>
                <a:gd name="connsiteY0" fmla="*/ 756790 h 756790"/>
                <a:gd name="connsiteX1" fmla="*/ 1791738 w 2896638"/>
                <a:gd name="connsiteY1" fmla="*/ 0 h 756790"/>
                <a:gd name="connsiteX2" fmla="*/ 2896638 w 2896638"/>
                <a:gd name="connsiteY2" fmla="*/ 7490 h 756790"/>
                <a:gd name="connsiteX3" fmla="*/ 0 w 2896638"/>
                <a:gd name="connsiteY3" fmla="*/ 756790 h 756790"/>
                <a:gd name="connsiteX0" fmla="*/ 0 w 2896638"/>
                <a:gd name="connsiteY0" fmla="*/ 749300 h 749300"/>
                <a:gd name="connsiteX1" fmla="*/ 1151658 w 2896638"/>
                <a:gd name="connsiteY1" fmla="*/ 7750 h 749300"/>
                <a:gd name="connsiteX2" fmla="*/ 2896638 w 2896638"/>
                <a:gd name="connsiteY2" fmla="*/ 0 h 749300"/>
                <a:gd name="connsiteX3" fmla="*/ 0 w 2896638"/>
                <a:gd name="connsiteY3" fmla="*/ 74930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6638" h="749300">
                  <a:moveTo>
                    <a:pt x="0" y="749300"/>
                  </a:moveTo>
                  <a:lnTo>
                    <a:pt x="1151658" y="7750"/>
                  </a:lnTo>
                  <a:lnTo>
                    <a:pt x="2896638" y="0"/>
                  </a:lnTo>
                  <a:lnTo>
                    <a:pt x="0" y="749300"/>
                  </a:lnTo>
                  <a:close/>
                </a:path>
              </a:pathLst>
            </a:custGeom>
            <a:solidFill>
              <a:srgbClr val="65B5E1">
                <a:alpha val="60000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Triângulo isósceles 9">
              <a:extLst>
                <a:ext uri="{FF2B5EF4-FFF2-40B4-BE49-F238E27FC236}">
                  <a16:creationId xmlns:a16="http://schemas.microsoft.com/office/drawing/2014/main" id="{0389E598-7234-A3FE-BAFC-A4F70EE94681}"/>
                </a:ext>
              </a:extLst>
            </p:cNvPr>
            <p:cNvSpPr/>
            <p:nvPr/>
          </p:nvSpPr>
          <p:spPr>
            <a:xfrm>
              <a:off x="83820" y="-6349"/>
              <a:ext cx="5500495" cy="749300"/>
            </a:xfrm>
            <a:custGeom>
              <a:avLst/>
              <a:gdLst>
                <a:gd name="connsiteX0" fmla="*/ 0 w 2693438"/>
                <a:gd name="connsiteY0" fmla="*/ 744090 h 744090"/>
                <a:gd name="connsiteX1" fmla="*/ 2693438 w 2693438"/>
                <a:gd name="connsiteY1" fmla="*/ 0 h 744090"/>
                <a:gd name="connsiteX2" fmla="*/ 2693438 w 2693438"/>
                <a:gd name="connsiteY2" fmla="*/ 744090 h 744090"/>
                <a:gd name="connsiteX3" fmla="*/ 0 w 2693438"/>
                <a:gd name="connsiteY3" fmla="*/ 744090 h 744090"/>
                <a:gd name="connsiteX0" fmla="*/ 0 w 2693438"/>
                <a:gd name="connsiteY0" fmla="*/ 756790 h 756790"/>
                <a:gd name="connsiteX1" fmla="*/ 1791738 w 2693438"/>
                <a:gd name="connsiteY1" fmla="*/ 0 h 756790"/>
                <a:gd name="connsiteX2" fmla="*/ 2693438 w 2693438"/>
                <a:gd name="connsiteY2" fmla="*/ 756790 h 756790"/>
                <a:gd name="connsiteX3" fmla="*/ 0 w 2693438"/>
                <a:gd name="connsiteY3" fmla="*/ 756790 h 756790"/>
                <a:gd name="connsiteX0" fmla="*/ 0 w 2896638"/>
                <a:gd name="connsiteY0" fmla="*/ 756790 h 756790"/>
                <a:gd name="connsiteX1" fmla="*/ 1791738 w 2896638"/>
                <a:gd name="connsiteY1" fmla="*/ 0 h 756790"/>
                <a:gd name="connsiteX2" fmla="*/ 2896638 w 2896638"/>
                <a:gd name="connsiteY2" fmla="*/ 7490 h 756790"/>
                <a:gd name="connsiteX3" fmla="*/ 0 w 2896638"/>
                <a:gd name="connsiteY3" fmla="*/ 756790 h 756790"/>
                <a:gd name="connsiteX0" fmla="*/ 0 w 2896638"/>
                <a:gd name="connsiteY0" fmla="*/ 749300 h 749300"/>
                <a:gd name="connsiteX1" fmla="*/ 1151658 w 2896638"/>
                <a:gd name="connsiteY1" fmla="*/ 7750 h 749300"/>
                <a:gd name="connsiteX2" fmla="*/ 2896638 w 2896638"/>
                <a:gd name="connsiteY2" fmla="*/ 0 h 749300"/>
                <a:gd name="connsiteX3" fmla="*/ 0 w 2896638"/>
                <a:gd name="connsiteY3" fmla="*/ 74930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6638" h="749300">
                  <a:moveTo>
                    <a:pt x="0" y="749300"/>
                  </a:moveTo>
                  <a:lnTo>
                    <a:pt x="1151658" y="7750"/>
                  </a:lnTo>
                  <a:lnTo>
                    <a:pt x="2896638" y="0"/>
                  </a:lnTo>
                  <a:lnTo>
                    <a:pt x="0" y="749300"/>
                  </a:lnTo>
                  <a:close/>
                </a:path>
              </a:pathLst>
            </a:custGeom>
            <a:solidFill>
              <a:srgbClr val="283B4C">
                <a:alpha val="23137"/>
              </a:srgbClr>
            </a:solidFill>
            <a:ln w="28575">
              <a:solidFill>
                <a:srgbClr val="39536B"/>
              </a:solidFill>
            </a:ln>
            <a:effectLst>
              <a:softEdge rad="6350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897932" y="956009"/>
            <a:ext cx="10396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283B4C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199698" y="644657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1E5EC1D-613A-8C3D-9963-46AB528A8276}"/>
              </a:ext>
            </a:extLst>
          </p:cNvPr>
          <p:cNvSpPr txBox="1"/>
          <p:nvPr/>
        </p:nvSpPr>
        <p:spPr>
          <a:xfrm>
            <a:off x="6455259" y="-69419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  <p:sp>
        <p:nvSpPr>
          <p:cNvPr id="4" name="Triângulo isósceles 3">
            <a:extLst>
              <a:ext uri="{FF2B5EF4-FFF2-40B4-BE49-F238E27FC236}">
                <a16:creationId xmlns:a16="http://schemas.microsoft.com/office/drawing/2014/main" id="{CC9ADDEF-9379-5D69-2B3B-98452DB8A2A1}"/>
              </a:ext>
            </a:extLst>
          </p:cNvPr>
          <p:cNvSpPr/>
          <p:nvPr/>
        </p:nvSpPr>
        <p:spPr>
          <a:xfrm rot="10800000">
            <a:off x="8094174" y="1651219"/>
            <a:ext cx="721454" cy="45935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2DF4F8B-5838-4613-67CB-48B0967CF722}"/>
              </a:ext>
            </a:extLst>
          </p:cNvPr>
          <p:cNvGrpSpPr/>
          <p:nvPr/>
        </p:nvGrpSpPr>
        <p:grpSpPr>
          <a:xfrm>
            <a:off x="5468562" y="6494447"/>
            <a:ext cx="6694132" cy="257413"/>
            <a:chOff x="5537989" y="6368934"/>
            <a:chExt cx="6694132" cy="283155"/>
          </a:xfrm>
        </p:grpSpPr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D54C92C9-B3A7-F9CD-AC49-052BB587E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853136" y="6427739"/>
              <a:ext cx="174858" cy="144000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2B2A8940-368A-62A2-C708-F394144A49F1}"/>
                </a:ext>
              </a:extLst>
            </p:cNvPr>
            <p:cNvSpPr txBox="1"/>
            <p:nvPr/>
          </p:nvSpPr>
          <p:spPr>
            <a:xfrm>
              <a:off x="10986049" y="6368934"/>
              <a:ext cx="1246072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>
                  <a:solidFill>
                    <a:schemeClr val="bg1"/>
                  </a:solidFill>
                </a:rPr>
                <a:t>@ANTAQ_oficial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9FD636AC-8D0D-0D93-59DE-95AE5CEE9D58}"/>
                </a:ext>
              </a:extLst>
            </p:cNvPr>
            <p:cNvSpPr txBox="1"/>
            <p:nvPr/>
          </p:nvSpPr>
          <p:spPr>
            <a:xfrm>
              <a:off x="8964905" y="6368934"/>
              <a:ext cx="1830279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>
                  <a:solidFill>
                    <a:schemeClr val="bg1"/>
                  </a:solidFill>
                </a:rPr>
                <a:t>Linkedin.com/</a:t>
              </a:r>
              <a:r>
                <a:rPr lang="pt-BR" sz="1050" dirty="0" err="1">
                  <a:solidFill>
                    <a:schemeClr val="bg1"/>
                  </a:solidFill>
                </a:rPr>
                <a:t>company</a:t>
              </a:r>
              <a:r>
                <a:rPr lang="pt-BR" sz="1050" dirty="0">
                  <a:solidFill>
                    <a:schemeClr val="bg1"/>
                  </a:solidFill>
                </a:rPr>
                <a:t>/</a:t>
              </a:r>
              <a:r>
                <a:rPr lang="pt-BR" sz="1050" dirty="0" err="1">
                  <a:solidFill>
                    <a:schemeClr val="bg1"/>
                  </a:solidFill>
                </a:rPr>
                <a:t>antaq</a:t>
              </a:r>
              <a:endParaRPr lang="pt-BR" sz="1050" dirty="0">
                <a:solidFill>
                  <a:schemeClr val="bg1"/>
                </a:solidFill>
              </a:endParaRPr>
            </a:p>
          </p:txBody>
        </p:sp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1987644C-A33F-C91D-824B-B0E161A88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58538" y="6409740"/>
              <a:ext cx="146482" cy="144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7923BAB2-C59B-2D68-8262-188B6B9A6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37989" y="6427739"/>
              <a:ext cx="77218" cy="144000"/>
            </a:xfrm>
            <a:prstGeom prst="rect">
              <a:avLst/>
            </a:prstGeom>
          </p:spPr>
        </p:pic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4B9FB549-DDFB-979B-EC5D-E72F7548A76F}"/>
                </a:ext>
              </a:extLst>
            </p:cNvPr>
            <p:cNvSpPr txBox="1"/>
            <p:nvPr/>
          </p:nvSpPr>
          <p:spPr>
            <a:xfrm>
              <a:off x="5591955" y="6372781"/>
              <a:ext cx="964356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 err="1">
                  <a:solidFill>
                    <a:schemeClr val="bg1"/>
                  </a:solidFill>
                </a:rPr>
                <a:t>ANTAQ.oficial</a:t>
              </a:r>
              <a:endParaRPr lang="pt-BR" sz="1050" dirty="0">
                <a:solidFill>
                  <a:schemeClr val="bg1"/>
                </a:solidFill>
              </a:endParaRPr>
            </a:p>
          </p:txBody>
        </p:sp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064C135C-4F0B-B72B-5584-1C4F1DFDA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605403" y="6427739"/>
              <a:ext cx="144000" cy="144000"/>
            </a:xfrm>
            <a:prstGeom prst="rect">
              <a:avLst/>
            </a:prstGeom>
          </p:spPr>
        </p:pic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61B4D3C8-CB8C-121B-C32A-1C9BDB57ABCE}"/>
                </a:ext>
              </a:extLst>
            </p:cNvPr>
            <p:cNvSpPr txBox="1"/>
            <p:nvPr/>
          </p:nvSpPr>
          <p:spPr>
            <a:xfrm>
              <a:off x="6709304" y="6372781"/>
              <a:ext cx="1050597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>
                  <a:solidFill>
                    <a:schemeClr val="bg1"/>
                  </a:solidFill>
                </a:rPr>
                <a:t>@antaq_oficial</a:t>
              </a:r>
            </a:p>
          </p:txBody>
        </p:sp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8B4349F6-6ED7-3CC4-C8B4-EB00125B7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783991" y="6445739"/>
              <a:ext cx="155250" cy="108000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0B0A07A2-951B-234E-B0BE-8F982FC3ABBB}"/>
                </a:ext>
              </a:extLst>
            </p:cNvPr>
            <p:cNvSpPr txBox="1"/>
            <p:nvPr/>
          </p:nvSpPr>
          <p:spPr>
            <a:xfrm>
              <a:off x="7909191" y="6372781"/>
              <a:ext cx="891395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 err="1">
                  <a:solidFill>
                    <a:schemeClr val="bg1"/>
                  </a:solidFill>
                </a:rPr>
                <a:t>CanalANTAQ</a:t>
              </a:r>
              <a:endParaRPr lang="pt-BR" sz="10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7879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ubo 34">
            <a:extLst>
              <a:ext uri="{FF2B5EF4-FFF2-40B4-BE49-F238E27FC236}">
                <a16:creationId xmlns:a16="http://schemas.microsoft.com/office/drawing/2014/main" id="{68119E4F-C130-F77C-86D1-F89D9BE40564}"/>
              </a:ext>
            </a:extLst>
          </p:cNvPr>
          <p:cNvSpPr/>
          <p:nvPr/>
        </p:nvSpPr>
        <p:spPr>
          <a:xfrm>
            <a:off x="1912690" y="4748169"/>
            <a:ext cx="8598716" cy="1180407"/>
          </a:xfrm>
          <a:prstGeom prst="cube">
            <a:avLst>
              <a:gd name="adj" fmla="val 5504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2" name="Imagem 31" descr="Desenho preto e branco&#10;&#10;Descrição gerada automaticamente com confiança média">
            <a:extLst>
              <a:ext uri="{FF2B5EF4-FFF2-40B4-BE49-F238E27FC236}">
                <a16:creationId xmlns:a16="http://schemas.microsoft.com/office/drawing/2014/main" id="{6E8F3B66-A091-C8AD-F3D8-A3DE300A8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734" y="162287"/>
            <a:ext cx="12192000" cy="6854653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2</a:t>
            </a:fld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5" name="Google Shape;617;p42">
            <a:extLst>
              <a:ext uri="{FF2B5EF4-FFF2-40B4-BE49-F238E27FC236}">
                <a16:creationId xmlns:a16="http://schemas.microsoft.com/office/drawing/2014/main" id="{42359EDF-8079-B814-6C5C-1B5602FBB7F0}"/>
              </a:ext>
            </a:extLst>
          </p:cNvPr>
          <p:cNvSpPr txBox="1"/>
          <p:nvPr/>
        </p:nvSpPr>
        <p:spPr>
          <a:xfrm rot="16200000">
            <a:off x="7585959" y="3166011"/>
            <a:ext cx="2089768" cy="351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/>
            <a:r>
              <a:rPr lang="en-US" sz="1800" b="1" dirty="0">
                <a:solidFill>
                  <a:srgbClr val="283B4C"/>
                </a:solidFill>
                <a:latin typeface="Calibri"/>
                <a:ea typeface="Calibri"/>
                <a:cs typeface="Calibri"/>
                <a:sym typeface="Calibri"/>
              </a:rPr>
              <a:t>SUSTENTABILIDADE</a:t>
            </a:r>
          </a:p>
        </p:txBody>
      </p:sp>
      <p:sp>
        <p:nvSpPr>
          <p:cNvPr id="8" name="Google Shape;621;p42">
            <a:extLst>
              <a:ext uri="{FF2B5EF4-FFF2-40B4-BE49-F238E27FC236}">
                <a16:creationId xmlns:a16="http://schemas.microsoft.com/office/drawing/2014/main" id="{27965332-BAF8-65C2-4C40-276CCB2AD409}"/>
              </a:ext>
            </a:extLst>
          </p:cNvPr>
          <p:cNvSpPr txBox="1"/>
          <p:nvPr/>
        </p:nvSpPr>
        <p:spPr>
          <a:xfrm rot="16200000">
            <a:off x="659702" y="3203996"/>
            <a:ext cx="3582793" cy="351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/>
            <a:r>
              <a:rPr lang="en-US" b="1" dirty="0">
                <a:solidFill>
                  <a:srgbClr val="283B4C"/>
                </a:solidFill>
                <a:latin typeface="Calibri"/>
                <a:ea typeface="Calibri"/>
                <a:cs typeface="Calibri"/>
                <a:sym typeface="Calibri"/>
              </a:rPr>
              <a:t>QUALIDADE </a:t>
            </a:r>
            <a:r>
              <a:rPr lang="en-US" sz="1800" b="1" dirty="0">
                <a:solidFill>
                  <a:srgbClr val="283B4C"/>
                </a:solidFill>
                <a:latin typeface="Calibri"/>
                <a:ea typeface="Calibri"/>
                <a:cs typeface="Calibri"/>
                <a:sym typeface="Calibri"/>
              </a:rPr>
              <a:t>DOS SERVIÇOS</a:t>
            </a:r>
          </a:p>
        </p:txBody>
      </p:sp>
      <p:sp>
        <p:nvSpPr>
          <p:cNvPr id="11" name="Google Shape;624;p42">
            <a:extLst>
              <a:ext uri="{FF2B5EF4-FFF2-40B4-BE49-F238E27FC236}">
                <a16:creationId xmlns:a16="http://schemas.microsoft.com/office/drawing/2014/main" id="{9953B214-7222-E5C6-56D5-2E693AFA19B8}"/>
              </a:ext>
            </a:extLst>
          </p:cNvPr>
          <p:cNvSpPr txBox="1"/>
          <p:nvPr/>
        </p:nvSpPr>
        <p:spPr>
          <a:xfrm rot="16200000">
            <a:off x="3139589" y="3319439"/>
            <a:ext cx="2692631" cy="351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/>
            <a:r>
              <a:rPr lang="en-US" b="1" dirty="0">
                <a:solidFill>
                  <a:srgbClr val="283B4C"/>
                </a:solidFill>
                <a:latin typeface="Calibri"/>
                <a:ea typeface="Calibri"/>
                <a:cs typeface="Calibri"/>
                <a:sym typeface="Calibri"/>
              </a:rPr>
              <a:t>SEGURANÇA JURÍDICA</a:t>
            </a:r>
            <a:endParaRPr lang="en-US" sz="1800" b="1" dirty="0">
              <a:solidFill>
                <a:srgbClr val="283B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627;p42">
            <a:extLst>
              <a:ext uri="{FF2B5EF4-FFF2-40B4-BE49-F238E27FC236}">
                <a16:creationId xmlns:a16="http://schemas.microsoft.com/office/drawing/2014/main" id="{BD32B242-50DD-2B76-E11D-90EA1BD16CFB}"/>
              </a:ext>
            </a:extLst>
          </p:cNvPr>
          <p:cNvSpPr txBox="1"/>
          <p:nvPr/>
        </p:nvSpPr>
        <p:spPr>
          <a:xfrm rot="16200000">
            <a:off x="5574924" y="3203995"/>
            <a:ext cx="1988651" cy="351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/>
            <a:r>
              <a:rPr lang="en-US" b="1" dirty="0">
                <a:solidFill>
                  <a:srgbClr val="283B4C"/>
                </a:solidFill>
                <a:latin typeface="Calibri"/>
                <a:ea typeface="Calibri"/>
                <a:cs typeface="Calibri"/>
                <a:sym typeface="Calibri"/>
              </a:rPr>
              <a:t>COMPETITIVIDADE</a:t>
            </a:r>
            <a:endParaRPr lang="en-US" sz="1800" b="1" dirty="0">
              <a:solidFill>
                <a:srgbClr val="283B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630;p42">
            <a:extLst>
              <a:ext uri="{FF2B5EF4-FFF2-40B4-BE49-F238E27FC236}">
                <a16:creationId xmlns:a16="http://schemas.microsoft.com/office/drawing/2014/main" id="{621F6BB6-1080-B16D-A59A-BD33248C7EF0}"/>
              </a:ext>
            </a:extLst>
          </p:cNvPr>
          <p:cNvSpPr txBox="1"/>
          <p:nvPr/>
        </p:nvSpPr>
        <p:spPr>
          <a:xfrm>
            <a:off x="3340961" y="5442362"/>
            <a:ext cx="5409374" cy="444319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/>
            <a:r>
              <a:rPr lang="en-US" sz="2400" b="1" dirty="0" err="1">
                <a:solidFill>
                  <a:srgbClr val="283B4C"/>
                </a:solidFill>
                <a:latin typeface="+mn-lt"/>
              </a:rPr>
              <a:t>Regulação</a:t>
            </a:r>
            <a:r>
              <a:rPr lang="en-US" sz="2400" b="1" dirty="0">
                <a:solidFill>
                  <a:srgbClr val="283B4C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rgbClr val="283B4C"/>
                </a:solidFill>
              </a:rPr>
              <a:t>R</a:t>
            </a:r>
            <a:r>
              <a:rPr lang="en-US" sz="2400" b="1" dirty="0" err="1">
                <a:solidFill>
                  <a:srgbClr val="283B4C"/>
                </a:solidFill>
                <a:latin typeface="+mn-lt"/>
              </a:rPr>
              <a:t>esponsiva</a:t>
            </a:r>
            <a:endParaRPr lang="en-US" sz="2400" b="1" dirty="0">
              <a:solidFill>
                <a:srgbClr val="283B4C"/>
              </a:solidFill>
              <a:latin typeface="+mn-lt"/>
            </a:endParaRPr>
          </a:p>
        </p:txBody>
      </p:sp>
      <p:sp>
        <p:nvSpPr>
          <p:cNvPr id="31" name="Google Shape;156;p17">
            <a:extLst>
              <a:ext uri="{FF2B5EF4-FFF2-40B4-BE49-F238E27FC236}">
                <a16:creationId xmlns:a16="http://schemas.microsoft.com/office/drawing/2014/main" id="{7F27D987-83A7-C8D0-4E19-BD5DF926F318}"/>
              </a:ext>
            </a:extLst>
          </p:cNvPr>
          <p:cNvSpPr txBox="1">
            <a:spLocks/>
          </p:cNvSpPr>
          <p:nvPr/>
        </p:nvSpPr>
        <p:spPr>
          <a:xfrm>
            <a:off x="2017186" y="1086353"/>
            <a:ext cx="7977864" cy="628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74283" tIns="37131" rIns="74283" bIns="37131" rtlCol="0" anchor="ctr" anchorCtr="0">
            <a:normAutofit/>
          </a:bodyPr>
          <a:lstStyle>
            <a:lvl1pPr algn="ctr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lt1"/>
              </a:buClr>
              <a:buSzPts val="3600"/>
              <a:buFontTx/>
            </a:pPr>
            <a:r>
              <a:rPr lang="pt-BR" sz="2800" b="1" dirty="0">
                <a:solidFill>
                  <a:srgbClr val="283B4C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PILARES DA ATUAÇÃO REGULATÓRIA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917EAE4-C4F5-29B2-9571-210FB8298CBF}"/>
              </a:ext>
            </a:extLst>
          </p:cNvPr>
          <p:cNvSpPr txBox="1"/>
          <p:nvPr/>
        </p:nvSpPr>
        <p:spPr>
          <a:xfrm>
            <a:off x="6531775" y="-17819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2409063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3</a:t>
            </a:fld>
            <a:endParaRPr lang="pt-BR" sz="1600" dirty="0">
              <a:solidFill>
                <a:schemeClr val="bg1"/>
              </a:solidFill>
            </a:endParaRPr>
          </a:p>
        </p:txBody>
      </p: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6F96DB64-D0E7-5606-FE7D-CC97C27D5AEF}"/>
              </a:ext>
            </a:extLst>
          </p:cNvPr>
          <p:cNvGrpSpPr/>
          <p:nvPr/>
        </p:nvGrpSpPr>
        <p:grpSpPr>
          <a:xfrm>
            <a:off x="485191" y="1213821"/>
            <a:ext cx="4640939" cy="4607212"/>
            <a:chOff x="776520" y="1437785"/>
            <a:chExt cx="4358941" cy="4327263"/>
          </a:xfrm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1D844017-4F42-0684-2F7A-7DBCE03067DE}"/>
                </a:ext>
              </a:extLst>
            </p:cNvPr>
            <p:cNvSpPr/>
            <p:nvPr/>
          </p:nvSpPr>
          <p:spPr>
            <a:xfrm>
              <a:off x="796954" y="1437785"/>
              <a:ext cx="2038525" cy="20385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0F0F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51BB6B7B-7CC3-21FF-5923-A1358AE5D509}"/>
                </a:ext>
              </a:extLst>
            </p:cNvPr>
            <p:cNvSpPr/>
            <p:nvPr/>
          </p:nvSpPr>
          <p:spPr>
            <a:xfrm>
              <a:off x="802755" y="3726523"/>
              <a:ext cx="2038525" cy="20385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0F0F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993E441D-843C-97AF-E990-630FBFC0D3BF}"/>
                </a:ext>
              </a:extLst>
            </p:cNvPr>
            <p:cNvSpPr/>
            <p:nvPr/>
          </p:nvSpPr>
          <p:spPr>
            <a:xfrm>
              <a:off x="3088547" y="1437785"/>
              <a:ext cx="2038525" cy="20385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0F0F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950ACB17-B957-FD36-103B-FFC737FD9507}"/>
                </a:ext>
              </a:extLst>
            </p:cNvPr>
            <p:cNvSpPr/>
            <p:nvPr/>
          </p:nvSpPr>
          <p:spPr>
            <a:xfrm>
              <a:off x="3088547" y="3726523"/>
              <a:ext cx="2038525" cy="20385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0F0F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05876BB-9C6F-4C9C-ED1F-122C179AE0C8}"/>
                </a:ext>
              </a:extLst>
            </p:cNvPr>
            <p:cNvSpPr/>
            <p:nvPr/>
          </p:nvSpPr>
          <p:spPr>
            <a:xfrm>
              <a:off x="2036700" y="2658123"/>
              <a:ext cx="1770077" cy="1770077"/>
            </a:xfrm>
            <a:prstGeom prst="ellipse">
              <a:avLst/>
            </a:prstGeom>
            <a:solidFill>
              <a:srgbClr val="283B4C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700" b="1" dirty="0"/>
                <a:t>Agenda Regulatória</a:t>
              </a:r>
            </a:p>
            <a:p>
              <a:pPr algn="ctr"/>
              <a:r>
                <a:rPr lang="pt-BR" sz="1700" b="1" dirty="0"/>
                <a:t>2022-2024</a:t>
              </a:r>
            </a:p>
          </p:txBody>
        </p:sp>
        <p:sp>
          <p:nvSpPr>
            <p:cNvPr id="12" name="Lágrima 11">
              <a:extLst>
                <a:ext uri="{FF2B5EF4-FFF2-40B4-BE49-F238E27FC236}">
                  <a16:creationId xmlns:a16="http://schemas.microsoft.com/office/drawing/2014/main" id="{B3D315B9-8902-E3F7-1C3A-A1D187D9CCB8}"/>
                </a:ext>
              </a:extLst>
            </p:cNvPr>
            <p:cNvSpPr/>
            <p:nvPr/>
          </p:nvSpPr>
          <p:spPr>
            <a:xfrm rot="10800000">
              <a:off x="796954" y="1437785"/>
              <a:ext cx="365333" cy="365333"/>
            </a:xfrm>
            <a:prstGeom prst="teardrop">
              <a:avLst/>
            </a:prstGeom>
            <a:solidFill>
              <a:srgbClr val="283B4C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pt-BR" b="1" dirty="0"/>
            </a:p>
          </p:txBody>
        </p:sp>
        <p:sp>
          <p:nvSpPr>
            <p:cNvPr id="13" name="Lágrima 12">
              <a:extLst>
                <a:ext uri="{FF2B5EF4-FFF2-40B4-BE49-F238E27FC236}">
                  <a16:creationId xmlns:a16="http://schemas.microsoft.com/office/drawing/2014/main" id="{3A9A5127-F935-109D-A590-8DF2B211658A}"/>
                </a:ext>
              </a:extLst>
            </p:cNvPr>
            <p:cNvSpPr/>
            <p:nvPr/>
          </p:nvSpPr>
          <p:spPr>
            <a:xfrm rot="5400000">
              <a:off x="4770128" y="1437785"/>
              <a:ext cx="365333" cy="365333"/>
            </a:xfrm>
            <a:prstGeom prst="teardrop">
              <a:avLst/>
            </a:prstGeom>
            <a:solidFill>
              <a:srgbClr val="283B4C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b="1" dirty="0"/>
                <a:t>2</a:t>
              </a:r>
            </a:p>
          </p:txBody>
        </p:sp>
        <p:sp>
          <p:nvSpPr>
            <p:cNvPr id="15" name="Lágrima 14">
              <a:extLst>
                <a:ext uri="{FF2B5EF4-FFF2-40B4-BE49-F238E27FC236}">
                  <a16:creationId xmlns:a16="http://schemas.microsoft.com/office/drawing/2014/main" id="{9940A8A9-480F-7580-C7BD-E50BA49ED7AA}"/>
                </a:ext>
              </a:extLst>
            </p:cNvPr>
            <p:cNvSpPr/>
            <p:nvPr/>
          </p:nvSpPr>
          <p:spPr>
            <a:xfrm rot="5400000">
              <a:off x="776520" y="1437785"/>
              <a:ext cx="365333" cy="365333"/>
            </a:xfrm>
            <a:prstGeom prst="teardrop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b="1" dirty="0"/>
                <a:t>1</a:t>
              </a:r>
            </a:p>
          </p:txBody>
        </p:sp>
        <p:sp>
          <p:nvSpPr>
            <p:cNvPr id="36" name="Lágrima 35">
              <a:extLst>
                <a:ext uri="{FF2B5EF4-FFF2-40B4-BE49-F238E27FC236}">
                  <a16:creationId xmlns:a16="http://schemas.microsoft.com/office/drawing/2014/main" id="{4F84482D-351B-A21A-1CE3-AF3A2F13C0C0}"/>
                </a:ext>
              </a:extLst>
            </p:cNvPr>
            <p:cNvSpPr/>
            <p:nvPr/>
          </p:nvSpPr>
          <p:spPr>
            <a:xfrm rot="16200000">
              <a:off x="796954" y="5399563"/>
              <a:ext cx="365333" cy="365333"/>
            </a:xfrm>
            <a:prstGeom prst="teardrop">
              <a:avLst/>
            </a:prstGeom>
            <a:solidFill>
              <a:srgbClr val="283B4C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pt-BR" b="1" dirty="0"/>
            </a:p>
          </p:txBody>
        </p:sp>
        <p:sp>
          <p:nvSpPr>
            <p:cNvPr id="37" name="Lágrima 36">
              <a:extLst>
                <a:ext uri="{FF2B5EF4-FFF2-40B4-BE49-F238E27FC236}">
                  <a16:creationId xmlns:a16="http://schemas.microsoft.com/office/drawing/2014/main" id="{229BBB80-7B7F-712F-8A70-91C4F4E51826}"/>
                </a:ext>
              </a:extLst>
            </p:cNvPr>
            <p:cNvSpPr/>
            <p:nvPr/>
          </p:nvSpPr>
          <p:spPr>
            <a:xfrm>
              <a:off x="4770128" y="5399563"/>
              <a:ext cx="365333" cy="365333"/>
            </a:xfrm>
            <a:prstGeom prst="teardrop">
              <a:avLst/>
            </a:prstGeom>
            <a:solidFill>
              <a:srgbClr val="283B4C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wordArtVert" rtlCol="0" anchor="ctr"/>
            <a:lstStyle/>
            <a:p>
              <a:pPr algn="ctr"/>
              <a:r>
                <a:rPr lang="pt-BR" b="1" dirty="0"/>
                <a:t>4</a:t>
              </a:r>
            </a:p>
          </p:txBody>
        </p:sp>
        <p:sp>
          <p:nvSpPr>
            <p:cNvPr id="38" name="Lágrima 37">
              <a:extLst>
                <a:ext uri="{FF2B5EF4-FFF2-40B4-BE49-F238E27FC236}">
                  <a16:creationId xmlns:a16="http://schemas.microsoft.com/office/drawing/2014/main" id="{68E2C27F-DBB1-D05F-B8F2-65F463F7D2B2}"/>
                </a:ext>
              </a:extLst>
            </p:cNvPr>
            <p:cNvSpPr/>
            <p:nvPr/>
          </p:nvSpPr>
          <p:spPr>
            <a:xfrm rot="5400000">
              <a:off x="776520" y="5399563"/>
              <a:ext cx="365333" cy="365333"/>
            </a:xfrm>
            <a:prstGeom prst="teardrop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b="1" dirty="0"/>
                <a:t>3</a:t>
              </a:r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C5776904-91DA-F50E-6B67-680B39B43001}"/>
                </a:ext>
              </a:extLst>
            </p:cNvPr>
            <p:cNvSpPr txBox="1"/>
            <p:nvPr/>
          </p:nvSpPr>
          <p:spPr>
            <a:xfrm>
              <a:off x="959186" y="2204539"/>
              <a:ext cx="17756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283B4C"/>
                  </a:solidFill>
                </a:rPr>
                <a:t>Eixo</a:t>
              </a:r>
            </a:p>
            <a:p>
              <a:r>
                <a:rPr lang="pt-BR" b="1" dirty="0">
                  <a:solidFill>
                    <a:srgbClr val="283B4C"/>
                  </a:solidFill>
                </a:rPr>
                <a:t>Navegação </a:t>
              </a:r>
            </a:p>
            <a:p>
              <a:r>
                <a:rPr lang="pt-BR" b="1" dirty="0">
                  <a:solidFill>
                    <a:srgbClr val="283B4C"/>
                  </a:solidFill>
                </a:rPr>
                <a:t>Interior</a:t>
              </a:r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7882D018-B991-14B8-9DE0-95B5E39B5BF8}"/>
                </a:ext>
              </a:extLst>
            </p:cNvPr>
            <p:cNvSpPr txBox="1"/>
            <p:nvPr/>
          </p:nvSpPr>
          <p:spPr>
            <a:xfrm>
              <a:off x="3164680" y="2200200"/>
              <a:ext cx="17756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b="1" dirty="0">
                  <a:solidFill>
                    <a:srgbClr val="283B4C"/>
                  </a:solidFill>
                </a:rPr>
                <a:t>Eixo</a:t>
              </a:r>
            </a:p>
            <a:p>
              <a:pPr algn="r"/>
              <a:r>
                <a:rPr lang="pt-BR" b="1" dirty="0">
                  <a:solidFill>
                    <a:srgbClr val="283B4C"/>
                  </a:solidFill>
                </a:rPr>
                <a:t>Navegação </a:t>
              </a:r>
            </a:p>
            <a:p>
              <a:pPr algn="r"/>
              <a:r>
                <a:rPr lang="pt-BR" b="1" dirty="0">
                  <a:solidFill>
                    <a:srgbClr val="283B4C"/>
                  </a:solidFill>
                </a:rPr>
                <a:t>Marítima</a:t>
              </a: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B89F43B8-A149-240E-D517-E05427B65F1E}"/>
                </a:ext>
              </a:extLst>
            </p:cNvPr>
            <p:cNvSpPr txBox="1"/>
            <p:nvPr/>
          </p:nvSpPr>
          <p:spPr>
            <a:xfrm>
              <a:off x="959186" y="3886542"/>
              <a:ext cx="17756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283B4C"/>
                  </a:solidFill>
                </a:rPr>
                <a:t>Eixo</a:t>
              </a:r>
            </a:p>
            <a:p>
              <a:r>
                <a:rPr lang="pt-BR" b="1" dirty="0">
                  <a:solidFill>
                    <a:srgbClr val="283B4C"/>
                  </a:solidFill>
                </a:rPr>
                <a:t>Instalações</a:t>
              </a:r>
            </a:p>
            <a:p>
              <a:r>
                <a:rPr lang="pt-BR" b="1" dirty="0">
                  <a:solidFill>
                    <a:srgbClr val="283B4C"/>
                  </a:solidFill>
                </a:rPr>
                <a:t>Portuárias</a:t>
              </a:r>
            </a:p>
          </p:txBody>
        </p: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E58DDB99-58C7-B9DC-D5A4-2C6E7C00CB4E}"/>
                </a:ext>
              </a:extLst>
            </p:cNvPr>
            <p:cNvSpPr txBox="1"/>
            <p:nvPr/>
          </p:nvSpPr>
          <p:spPr>
            <a:xfrm>
              <a:off x="3164680" y="3990446"/>
              <a:ext cx="17756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b="1" dirty="0">
                  <a:solidFill>
                    <a:srgbClr val="283B4C"/>
                  </a:solidFill>
                </a:rPr>
                <a:t>Eixo</a:t>
              </a:r>
            </a:p>
            <a:p>
              <a:pPr algn="r"/>
              <a:r>
                <a:rPr lang="pt-BR" b="1" dirty="0">
                  <a:solidFill>
                    <a:srgbClr val="283B4C"/>
                  </a:solidFill>
                </a:rPr>
                <a:t>Temas Gerais</a:t>
              </a:r>
            </a:p>
          </p:txBody>
        </p:sp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1CB4045B-7F9C-E6DD-1A7F-B0E176AB2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62707" y="4824931"/>
              <a:ext cx="1082635" cy="769241"/>
            </a:xfrm>
            <a:prstGeom prst="rect">
              <a:avLst/>
            </a:prstGeom>
          </p:spPr>
        </p:pic>
        <p:pic>
          <p:nvPicPr>
            <p:cNvPr id="47" name="Gráfico 46">
              <a:extLst>
                <a:ext uri="{FF2B5EF4-FFF2-40B4-BE49-F238E27FC236}">
                  <a16:creationId xmlns:a16="http://schemas.microsoft.com/office/drawing/2014/main" id="{7AE9FE90-0669-C0D1-F331-F8EC10BA8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65501" y="4809873"/>
              <a:ext cx="1242468" cy="838666"/>
            </a:xfrm>
            <a:prstGeom prst="rect">
              <a:avLst/>
            </a:prstGeom>
          </p:spPr>
        </p:pic>
        <p:pic>
          <p:nvPicPr>
            <p:cNvPr id="49" name="Gráfico 48">
              <a:extLst>
                <a:ext uri="{FF2B5EF4-FFF2-40B4-BE49-F238E27FC236}">
                  <a16:creationId xmlns:a16="http://schemas.microsoft.com/office/drawing/2014/main" id="{40072C3E-8818-153D-579E-B12166AAE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75498" y="1601472"/>
              <a:ext cx="923787" cy="723633"/>
            </a:xfrm>
            <a:prstGeom prst="rect">
              <a:avLst/>
            </a:prstGeom>
          </p:spPr>
        </p:pic>
        <p:pic>
          <p:nvPicPr>
            <p:cNvPr id="51" name="Gráfico 50">
              <a:extLst>
                <a:ext uri="{FF2B5EF4-FFF2-40B4-BE49-F238E27FC236}">
                  <a16:creationId xmlns:a16="http://schemas.microsoft.com/office/drawing/2014/main" id="{12531EA5-D9B2-9022-6E2E-2CFED5ED9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26807" y="1652638"/>
              <a:ext cx="1189585" cy="622244"/>
            </a:xfrm>
            <a:prstGeom prst="rect">
              <a:avLst/>
            </a:prstGeom>
          </p:spPr>
        </p:pic>
      </p:grpSp>
      <p:pic>
        <p:nvPicPr>
          <p:cNvPr id="53" name="Gráfico 52">
            <a:extLst>
              <a:ext uri="{FF2B5EF4-FFF2-40B4-BE49-F238E27FC236}">
                <a16:creationId xmlns:a16="http://schemas.microsoft.com/office/drawing/2014/main" id="{60494E9E-F8AF-FB64-2209-1DCD040E20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97301" y="1602789"/>
            <a:ext cx="5915025" cy="403860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4" name="CaixaDeTexto 53">
            <a:extLst>
              <a:ext uri="{FF2B5EF4-FFF2-40B4-BE49-F238E27FC236}">
                <a16:creationId xmlns:a16="http://schemas.microsoft.com/office/drawing/2014/main" id="{9C712282-B9CC-9AB4-6D13-E172254134A4}"/>
              </a:ext>
            </a:extLst>
          </p:cNvPr>
          <p:cNvSpPr txBox="1"/>
          <p:nvPr/>
        </p:nvSpPr>
        <p:spPr>
          <a:xfrm>
            <a:off x="6044640" y="1972590"/>
            <a:ext cx="2684477" cy="60888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pt-BR" sz="2000" b="1" dirty="0" err="1">
                <a:solidFill>
                  <a:schemeClr val="bg1"/>
                </a:solidFill>
              </a:rPr>
              <a:t>Sobreestadia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de containers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A4631023-484C-A716-328D-3E6AB3424D8D}"/>
              </a:ext>
            </a:extLst>
          </p:cNvPr>
          <p:cNvSpPr txBox="1"/>
          <p:nvPr/>
        </p:nvSpPr>
        <p:spPr>
          <a:xfrm>
            <a:off x="5929058" y="3318480"/>
            <a:ext cx="2684477" cy="60888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pt-BR" sz="2000" b="1" dirty="0" err="1">
                <a:solidFill>
                  <a:schemeClr val="bg1"/>
                </a:solidFill>
              </a:rPr>
              <a:t>Demurrage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de containers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79E2740D-201B-77A0-20D1-D0843619139F}"/>
              </a:ext>
            </a:extLst>
          </p:cNvPr>
          <p:cNvSpPr txBox="1"/>
          <p:nvPr/>
        </p:nvSpPr>
        <p:spPr>
          <a:xfrm>
            <a:off x="5870336" y="4674194"/>
            <a:ext cx="2684477" cy="60888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Cobrança </a:t>
            </a:r>
          </a:p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de SSE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DAF7B1BA-232F-A860-B34A-F2B0B9C47DF8}"/>
              </a:ext>
            </a:extLst>
          </p:cNvPr>
          <p:cNvSpPr txBox="1"/>
          <p:nvPr/>
        </p:nvSpPr>
        <p:spPr>
          <a:xfrm>
            <a:off x="8667131" y="3164015"/>
            <a:ext cx="2684477" cy="86536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Cobrança de </a:t>
            </a:r>
          </a:p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Inspeção não</a:t>
            </a:r>
          </a:p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invasiva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14A3961C-F996-1A51-7027-2BA4FC310478}"/>
              </a:ext>
            </a:extLst>
          </p:cNvPr>
          <p:cNvSpPr txBox="1"/>
          <p:nvPr/>
        </p:nvSpPr>
        <p:spPr>
          <a:xfrm>
            <a:off x="8632609" y="4519794"/>
            <a:ext cx="2684477" cy="86536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Novos tipos</a:t>
            </a:r>
          </a:p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de ocupação</a:t>
            </a:r>
          </a:p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</a:rPr>
              <a:t>portuária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7FBF259-8EFA-6764-9BE2-9A83C76B8804}"/>
              </a:ext>
            </a:extLst>
          </p:cNvPr>
          <p:cNvSpPr txBox="1"/>
          <p:nvPr/>
        </p:nvSpPr>
        <p:spPr>
          <a:xfrm>
            <a:off x="6531775" y="-17819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2212461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tângulo 44">
            <a:extLst>
              <a:ext uri="{FF2B5EF4-FFF2-40B4-BE49-F238E27FC236}">
                <a16:creationId xmlns:a16="http://schemas.microsoft.com/office/drawing/2014/main" id="{66208247-F1D8-2BAC-1AA5-7FFC98758ACF}"/>
              </a:ext>
            </a:extLst>
          </p:cNvPr>
          <p:cNvSpPr/>
          <p:nvPr/>
        </p:nvSpPr>
        <p:spPr>
          <a:xfrm>
            <a:off x="6362795" y="1131004"/>
            <a:ext cx="4970671" cy="4801247"/>
          </a:xfrm>
          <a:prstGeom prst="rect">
            <a:avLst/>
          </a:prstGeom>
          <a:solidFill>
            <a:srgbClr val="C9D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4</a:t>
            </a:fld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2830EAB-BFFB-9508-E60C-7B418767D0F2}"/>
              </a:ext>
            </a:extLst>
          </p:cNvPr>
          <p:cNvSpPr txBox="1"/>
          <p:nvPr/>
        </p:nvSpPr>
        <p:spPr>
          <a:xfrm>
            <a:off x="1593195" y="1114817"/>
            <a:ext cx="4502805" cy="461665"/>
          </a:xfrm>
          <a:prstGeom prst="rect">
            <a:avLst/>
          </a:prstGeom>
          <a:solidFill>
            <a:srgbClr val="283B4C"/>
          </a:solidFill>
        </p:spPr>
        <p:txBody>
          <a:bodyPr wrap="square" rtlCol="0">
            <a:spAutoFit/>
          </a:bodyPr>
          <a:lstStyle/>
          <a:p>
            <a:pPr lvl="1"/>
            <a:r>
              <a:rPr lang="pt-BR" sz="2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Agenda de Estudos 2021-2024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B931D29-F0B7-FF57-163C-A1AADAD6FE1A}"/>
              </a:ext>
            </a:extLst>
          </p:cNvPr>
          <p:cNvSpPr txBox="1"/>
          <p:nvPr/>
        </p:nvSpPr>
        <p:spPr>
          <a:xfrm>
            <a:off x="6506475" y="1248440"/>
            <a:ext cx="4683309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b="1" dirty="0"/>
              <a:t>Novos estudos em andamento (2023-2024):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300" dirty="0"/>
              <a:t>Análise concorrencial da implantação das instalações portuárias autorizadas frente aos terminais portuários arrendados. (2022)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300" dirty="0"/>
              <a:t>Estudo sobre as opções metodológicas de análise de concentração de mercado na navegação de cabotagem. (2023)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300" dirty="0"/>
              <a:t>Definição do grau de risco de cometimento de infrações no ambiente regulado pela Antaq. (2023)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300" dirty="0"/>
              <a:t>Pesquisa de satisfação dos usuários dos portos. (2023)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300" dirty="0"/>
              <a:t>Vias Economicamente Navegadas 2022. (2023)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300" dirty="0"/>
              <a:t>Benchmarking internacional sobre o mercado de navegação. (2024)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300" dirty="0"/>
              <a:t>Adensamento de arrendamentos portuários. (2024)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300" dirty="0"/>
              <a:t>Pesquisa de Satisfação dos Usuários da navegação de cabotagem. (2024)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D34439D-1C8E-5DE8-402E-1E492672D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28" y="974971"/>
            <a:ext cx="1430850" cy="140596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Agrupar 45">
            <a:extLst>
              <a:ext uri="{FF2B5EF4-FFF2-40B4-BE49-F238E27FC236}">
                <a16:creationId xmlns:a16="http://schemas.microsoft.com/office/drawing/2014/main" id="{E1089F4C-1F4B-E6EB-55A4-8C8DB06681D4}"/>
              </a:ext>
            </a:extLst>
          </p:cNvPr>
          <p:cNvGrpSpPr/>
          <p:nvPr/>
        </p:nvGrpSpPr>
        <p:grpSpPr>
          <a:xfrm>
            <a:off x="2325967" y="1770667"/>
            <a:ext cx="3156935" cy="4170297"/>
            <a:chOff x="2068652" y="2718201"/>
            <a:chExt cx="2997522" cy="3959720"/>
          </a:xfrm>
        </p:grpSpPr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F1A2AAD9-26C0-11DB-5092-01607C04C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8652" y="4835148"/>
              <a:ext cx="1313745" cy="1842771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6210CB9E-DDAA-E379-808A-F5D871ABA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68652" y="2718201"/>
              <a:ext cx="1313745" cy="1842771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D2FFD5DC-95FD-F02C-FB97-9F9940173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50227" y="2723587"/>
              <a:ext cx="1312175" cy="1842771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0" name="Imagem 39">
              <a:extLst>
                <a:ext uri="{FF2B5EF4-FFF2-40B4-BE49-F238E27FC236}">
                  <a16:creationId xmlns:a16="http://schemas.microsoft.com/office/drawing/2014/main" id="{1F8D4476-962E-7428-600D-7159E5697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50225" y="4835150"/>
              <a:ext cx="1315949" cy="1842771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A9DC7F0C-A38F-E61A-464F-87B9E9E9A164}"/>
              </a:ext>
            </a:extLst>
          </p:cNvPr>
          <p:cNvSpPr txBox="1"/>
          <p:nvPr/>
        </p:nvSpPr>
        <p:spPr>
          <a:xfrm>
            <a:off x="6577689" y="-17180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2657366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tângulo 44">
            <a:extLst>
              <a:ext uri="{FF2B5EF4-FFF2-40B4-BE49-F238E27FC236}">
                <a16:creationId xmlns:a16="http://schemas.microsoft.com/office/drawing/2014/main" id="{66208247-F1D8-2BAC-1AA5-7FFC98758ACF}"/>
              </a:ext>
            </a:extLst>
          </p:cNvPr>
          <p:cNvSpPr/>
          <p:nvPr/>
        </p:nvSpPr>
        <p:spPr>
          <a:xfrm>
            <a:off x="5842541" y="1868242"/>
            <a:ext cx="4970671" cy="4068847"/>
          </a:xfrm>
          <a:prstGeom prst="rect">
            <a:avLst/>
          </a:prstGeom>
          <a:solidFill>
            <a:srgbClr val="C9D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5</a:t>
            </a:fld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2830EAB-BFFB-9508-E60C-7B418767D0F2}"/>
              </a:ext>
            </a:extLst>
          </p:cNvPr>
          <p:cNvSpPr txBox="1"/>
          <p:nvPr/>
        </p:nvSpPr>
        <p:spPr>
          <a:xfrm>
            <a:off x="-47830" y="1039323"/>
            <a:ext cx="1196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pt-BR" sz="2800" b="1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Agenda Ambiental e de Segurança Aquaviária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5BD7448-398A-9110-1DDC-81C4FDF005D0}"/>
              </a:ext>
            </a:extLst>
          </p:cNvPr>
          <p:cNvGrpSpPr/>
          <p:nvPr/>
        </p:nvGrpSpPr>
        <p:grpSpPr>
          <a:xfrm>
            <a:off x="293615" y="1856359"/>
            <a:ext cx="5383405" cy="4088340"/>
            <a:chOff x="599691" y="1568878"/>
            <a:chExt cx="5383405" cy="3901759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095646A3-54F5-3BC4-2FE2-812103DA521C}"/>
                </a:ext>
              </a:extLst>
            </p:cNvPr>
            <p:cNvSpPr txBox="1"/>
            <p:nvPr/>
          </p:nvSpPr>
          <p:spPr>
            <a:xfrm>
              <a:off x="599691" y="2075861"/>
              <a:ext cx="5383405" cy="339477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numCol="2" anchor="t" anchorCtr="0" compatLnSpc="1">
              <a:noAutofit/>
            </a:bodyPr>
            <a:lstStyle>
              <a:defPPr>
                <a:defRPr lang="pt-BR"/>
              </a:defPPr>
              <a:lvl1pPr marL="359999" marR="359999" algn="just" hangingPunct="0">
                <a:defRPr sz="2400" b="0" i="0" u="none" strike="noStrike" kern="0" cap="none" spc="0" baseline="0">
                  <a:solidFill>
                    <a:srgbClr val="000000"/>
                  </a:solidFill>
                  <a:uFillTx/>
                  <a:latin typeface="Arial" pitchFamily="34"/>
                  <a:ea typeface="Arial Unicode MS" pitchFamily="2"/>
                  <a:cs typeface="Arial Unicode MS" pitchFamily="2"/>
                </a:defRPr>
              </a:lvl1pPr>
            </a:lstStyle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r>
                <a:rPr lang="pt-BR" sz="1400" dirty="0">
                  <a:solidFill>
                    <a:schemeClr val="accent5">
                      <a:lumMod val="50000"/>
                    </a:schemeClr>
                  </a:solidFill>
                </a:rPr>
                <a:t>Índice de Desempenho</a:t>
              </a: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r>
                <a:rPr lang="pt-BR" sz="1400" dirty="0">
                  <a:solidFill>
                    <a:schemeClr val="accent5">
                      <a:lumMod val="50000"/>
                    </a:schemeClr>
                  </a:solidFill>
                </a:rPr>
                <a:t>Ambiental (IDA)</a:t>
              </a: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720000" lvl="1" indent="-285750" algn="r">
                <a:lnSpc>
                  <a:spcPts val="14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r">
                <a:lnSpc>
                  <a:spcPts val="1400"/>
                </a:lnSpc>
                <a:spcBef>
                  <a:spcPts val="300"/>
                </a:spcBef>
              </a:pPr>
              <a:r>
                <a:rPr lang="pt-BR" sz="1400" dirty="0">
                  <a:solidFill>
                    <a:schemeClr val="accent5">
                      <a:lumMod val="50000"/>
                    </a:schemeClr>
                  </a:solidFill>
                </a:rPr>
                <a:t>Estudo sobre “Impactos e Riscos das Mudanças Climáticas nos Portos Públicos Costeiros Brasileiros</a:t>
              </a: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r>
                <a:rPr lang="pt-BR" sz="1400" dirty="0">
                  <a:solidFill>
                    <a:schemeClr val="accent5">
                      <a:lumMod val="50000"/>
                    </a:schemeClr>
                  </a:solidFill>
                </a:rPr>
                <a:t>Apoio técnico</a:t>
              </a: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r>
                <a:rPr lang="pt-BR" sz="1400" dirty="0">
                  <a:solidFill>
                    <a:schemeClr val="accent5">
                      <a:lumMod val="50000"/>
                    </a:schemeClr>
                  </a:solidFill>
                </a:rPr>
                <a:t>a CCA-IMO</a:t>
              </a: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r>
                <a:rPr lang="pt-BR" sz="1400" dirty="0">
                  <a:solidFill>
                    <a:schemeClr val="accent5">
                      <a:lumMod val="50000"/>
                    </a:schemeClr>
                  </a:solidFill>
                </a:rPr>
                <a:t>Promoção do</a:t>
              </a:r>
            </a:p>
            <a:p>
              <a:pPr marL="434250" lvl="1" algn="just">
                <a:lnSpc>
                  <a:spcPts val="1400"/>
                </a:lnSpc>
                <a:spcBef>
                  <a:spcPts val="300"/>
                </a:spcBef>
              </a:pPr>
              <a:r>
                <a:rPr lang="pt-BR" sz="1400" dirty="0" err="1">
                  <a:solidFill>
                    <a:schemeClr val="accent5">
                      <a:lumMod val="50000"/>
                    </a:schemeClr>
                  </a:solidFill>
                </a:rPr>
                <a:t>Cooperaportos</a:t>
              </a:r>
              <a:endParaRPr lang="pt-BR" sz="1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5160B422-9776-4B1A-A720-7EE6766F201B}"/>
                </a:ext>
              </a:extLst>
            </p:cNvPr>
            <p:cNvGrpSpPr/>
            <p:nvPr/>
          </p:nvGrpSpPr>
          <p:grpSpPr>
            <a:xfrm>
              <a:off x="3643717" y="2486714"/>
              <a:ext cx="1334519" cy="2177718"/>
              <a:chOff x="3755756" y="2441387"/>
              <a:chExt cx="1033834" cy="1687050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AFCE2B31-D191-B581-C8C8-820B89D412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64663" y="3365793"/>
                <a:ext cx="1024927" cy="76264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E1674A8C-4602-8FC8-5BE8-E5C0617FED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55756" y="2441387"/>
                <a:ext cx="901708" cy="777474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FB744C0E-709A-AB58-5428-A8D090B8D554}"/>
                </a:ext>
              </a:extLst>
            </p:cNvPr>
            <p:cNvGrpSpPr/>
            <p:nvPr/>
          </p:nvGrpSpPr>
          <p:grpSpPr>
            <a:xfrm>
              <a:off x="1794267" y="2480404"/>
              <a:ext cx="1501741" cy="2184029"/>
              <a:chOff x="2225042" y="2437079"/>
              <a:chExt cx="1167885" cy="1698492"/>
            </a:xfrm>
          </p:grpSpPr>
          <p:pic>
            <p:nvPicPr>
              <p:cNvPr id="6" name="Imagem 5">
                <a:extLst>
                  <a:ext uri="{FF2B5EF4-FFF2-40B4-BE49-F238E27FC236}">
                    <a16:creationId xmlns:a16="http://schemas.microsoft.com/office/drawing/2014/main" id="{81BA5F46-CE1A-14D2-9C15-E1D0F55753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45091" y="3332342"/>
                <a:ext cx="1136366" cy="80322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7F561F76-3FA4-C2D5-AB83-7ADEC1FA20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25042" y="2437079"/>
                <a:ext cx="1167885" cy="772866"/>
              </a:xfrm>
              <a:prstGeom prst="rect">
                <a:avLst/>
              </a:prstGeom>
            </p:spPr>
          </p:pic>
        </p:grp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284E7CDB-D172-1237-6876-ABFC711ECC19}"/>
                </a:ext>
              </a:extLst>
            </p:cNvPr>
            <p:cNvSpPr txBox="1"/>
            <p:nvPr/>
          </p:nvSpPr>
          <p:spPr>
            <a:xfrm>
              <a:off x="969129" y="1568878"/>
              <a:ext cx="4831779" cy="323103"/>
            </a:xfrm>
            <a:prstGeom prst="rect">
              <a:avLst/>
            </a:prstGeom>
            <a:solidFill>
              <a:srgbClr val="283B4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solidFill>
                    <a:schemeClr val="bg1"/>
                  </a:solidFill>
                </a:rPr>
                <a:t>Principais projetos e ações estratégicas contemplados:</a:t>
              </a:r>
              <a:endParaRPr lang="pt-BR" sz="1600" dirty="0"/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B931D29-F0B7-FF57-163C-A1AADAD6FE1A}"/>
              </a:ext>
            </a:extLst>
          </p:cNvPr>
          <p:cNvSpPr txBox="1"/>
          <p:nvPr/>
        </p:nvSpPr>
        <p:spPr>
          <a:xfrm>
            <a:off x="5994720" y="1970484"/>
            <a:ext cx="4137827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b="1" dirty="0"/>
              <a:t>Novos projetos em planejamento e/ou desenvolvimento (2023-2024):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500" dirty="0"/>
              <a:t>Critérios ambientais e de segurança para a Navegação Interior;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500" dirty="0"/>
              <a:t>Publicação de guias e manuais técnicos ambientais;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500" dirty="0"/>
              <a:t>Estudo sobre a adequação dos portos brasileiros para: recepção de navios com uso de combustíveis verdes, </a:t>
            </a:r>
            <a:r>
              <a:rPr lang="pt-BR" sz="1500" dirty="0" err="1"/>
              <a:t>Onshore</a:t>
            </a:r>
            <a:r>
              <a:rPr lang="pt-BR" sz="1500" dirty="0"/>
              <a:t> Power </a:t>
            </a:r>
            <a:r>
              <a:rPr lang="pt-BR" sz="1500" dirty="0" err="1"/>
              <a:t>Supply</a:t>
            </a:r>
            <a:r>
              <a:rPr lang="pt-BR" sz="1500" dirty="0"/>
              <a:t> (OPS), projetos eólicos offshore e eletrificação de equipamentos portuários;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500" dirty="0"/>
              <a:t>Reestruturação do Índice de Desempenho Ambiental (IDA).</a:t>
            </a:r>
          </a:p>
          <a:p>
            <a:endParaRPr lang="pt-BR" dirty="0"/>
          </a:p>
        </p:txBody>
      </p: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66493C05-1107-609A-244C-C34429FD02F8}"/>
              </a:ext>
            </a:extLst>
          </p:cNvPr>
          <p:cNvGrpSpPr/>
          <p:nvPr/>
        </p:nvGrpSpPr>
        <p:grpSpPr>
          <a:xfrm>
            <a:off x="10354455" y="1657726"/>
            <a:ext cx="943062" cy="4442231"/>
            <a:chOff x="11016440" y="1706341"/>
            <a:chExt cx="790365" cy="3722962"/>
          </a:xfrm>
        </p:grpSpPr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5B02976C-D06F-68FC-DEE3-2B026991B56B}"/>
                </a:ext>
              </a:extLst>
            </p:cNvPr>
            <p:cNvGrpSpPr/>
            <p:nvPr/>
          </p:nvGrpSpPr>
          <p:grpSpPr>
            <a:xfrm>
              <a:off x="11016440" y="1706341"/>
              <a:ext cx="790365" cy="2871434"/>
              <a:chOff x="10495600" y="2242441"/>
              <a:chExt cx="1019978" cy="3705630"/>
            </a:xfrm>
          </p:grpSpPr>
          <p:pic>
            <p:nvPicPr>
              <p:cNvPr id="15" name="Imagem 14" descr="Ícone&#10;&#10;Descrição gerada automaticamente">
                <a:extLst>
                  <a:ext uri="{FF2B5EF4-FFF2-40B4-BE49-F238E27FC236}">
                    <a16:creationId xmlns:a16="http://schemas.microsoft.com/office/drawing/2014/main" id="{B5C33CAC-F2DF-01F5-045E-1D4BD20C33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03011" y="2242441"/>
                <a:ext cx="1012567" cy="1012567"/>
              </a:xfrm>
              <a:prstGeom prst="rect">
                <a:avLst/>
              </a:prstGeom>
            </p:spPr>
          </p:pic>
          <p:pic>
            <p:nvPicPr>
              <p:cNvPr id="16" name="Imagem 15" descr="Diagrama&#10;&#10;Descrição gerada automaticamente">
                <a:extLst>
                  <a:ext uri="{FF2B5EF4-FFF2-40B4-BE49-F238E27FC236}">
                    <a16:creationId xmlns:a16="http://schemas.microsoft.com/office/drawing/2014/main" id="{AED211CB-5A5D-E447-9382-4FEABD7F8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08164" y="3440598"/>
                <a:ext cx="1007414" cy="1289489"/>
              </a:xfrm>
              <a:prstGeom prst="rect">
                <a:avLst/>
              </a:prstGeom>
            </p:spPr>
          </p:pic>
          <p:pic>
            <p:nvPicPr>
              <p:cNvPr id="32" name="Gráfico 31">
                <a:extLst>
                  <a:ext uri="{FF2B5EF4-FFF2-40B4-BE49-F238E27FC236}">
                    <a16:creationId xmlns:a16="http://schemas.microsoft.com/office/drawing/2014/main" id="{EC8DE771-0553-84BC-5B32-34437E030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0495600" y="4928093"/>
                <a:ext cx="1019978" cy="1019978"/>
              </a:xfrm>
              <a:prstGeom prst="rect">
                <a:avLst/>
              </a:prstGeom>
            </p:spPr>
          </p:pic>
        </p:grpSp>
        <p:pic>
          <p:nvPicPr>
            <p:cNvPr id="43" name="Imagem 42" descr="Logotipo, nome da empresa&#10;&#10;Descrição gerada automaticamente">
              <a:extLst>
                <a:ext uri="{FF2B5EF4-FFF2-40B4-BE49-F238E27FC236}">
                  <a16:creationId xmlns:a16="http://schemas.microsoft.com/office/drawing/2014/main" id="{23F96E06-6BB7-023F-5A70-F08258497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6440" y="4746488"/>
              <a:ext cx="790365" cy="682815"/>
            </a:xfrm>
            <a:prstGeom prst="rect">
              <a:avLst/>
            </a:prstGeom>
          </p:spPr>
        </p:pic>
      </p:grp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0288DD6F-7AE0-3A2F-2065-9DD0B4FBBED3}"/>
              </a:ext>
            </a:extLst>
          </p:cNvPr>
          <p:cNvSpPr txBox="1"/>
          <p:nvPr/>
        </p:nvSpPr>
        <p:spPr>
          <a:xfrm>
            <a:off x="6577689" y="-17180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666077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6</a:t>
            </a:fld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3" name="Google Shape;2260;p110">
            <a:extLst>
              <a:ext uri="{FF2B5EF4-FFF2-40B4-BE49-F238E27FC236}">
                <a16:creationId xmlns:a16="http://schemas.microsoft.com/office/drawing/2014/main" id="{D773F83E-0B1D-77C2-190A-8F0E3CB4A855}"/>
              </a:ext>
            </a:extLst>
          </p:cNvPr>
          <p:cNvSpPr txBox="1"/>
          <p:nvPr/>
        </p:nvSpPr>
        <p:spPr>
          <a:xfrm>
            <a:off x="8761524" y="1977677"/>
            <a:ext cx="3105487" cy="557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565" rIns="0" bIns="0" anchor="t" anchorCtr="0">
            <a:spAutoFit/>
          </a:bodyPr>
          <a:lstStyle/>
          <a:p>
            <a:pPr marL="109688" marR="160586">
              <a:lnSpc>
                <a:spcPct val="108400"/>
              </a:lnSpc>
            </a:pPr>
            <a:r>
              <a:rPr lang="pt-BR" sz="1400" b="1" dirty="0">
                <a:solidFill>
                  <a:srgbClr val="283B4C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Porto de Santos/SP (SPA) - </a:t>
            </a:r>
            <a:r>
              <a:rPr lang="pt-BR" sz="1400" dirty="0">
                <a:solidFill>
                  <a:srgbClr val="283B4C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2022/Q4</a:t>
            </a:r>
            <a:endParaRPr sz="1400" dirty="0">
              <a:solidFill>
                <a:srgbClr val="283B4C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  <a:p>
            <a:pPr marL="109688">
              <a:spcBef>
                <a:spcPts val="106"/>
              </a:spcBef>
            </a:pPr>
            <a:r>
              <a:rPr lang="pt-BR" sz="1400" b="1" dirty="0">
                <a:solidFill>
                  <a:srgbClr val="283B4C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Investimento: </a:t>
            </a:r>
            <a:r>
              <a:rPr lang="pt-BR" sz="1400" dirty="0">
                <a:solidFill>
                  <a:srgbClr val="283B4C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USD 3,67 bi</a:t>
            </a:r>
            <a:endParaRPr sz="1400" dirty="0">
              <a:solidFill>
                <a:srgbClr val="283B4C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</p:txBody>
      </p:sp>
      <p:sp>
        <p:nvSpPr>
          <p:cNvPr id="4" name="Google Shape;2262;p110">
            <a:extLst>
              <a:ext uri="{FF2B5EF4-FFF2-40B4-BE49-F238E27FC236}">
                <a16:creationId xmlns:a16="http://schemas.microsoft.com/office/drawing/2014/main" id="{448AB174-3CB5-513B-3C58-35FAD661418C}"/>
              </a:ext>
            </a:extLst>
          </p:cNvPr>
          <p:cNvSpPr txBox="1"/>
          <p:nvPr/>
        </p:nvSpPr>
        <p:spPr>
          <a:xfrm>
            <a:off x="8761524" y="2800006"/>
            <a:ext cx="3105486" cy="54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09688" marR="833497">
              <a:lnSpc>
                <a:spcPct val="107900"/>
              </a:lnSpc>
            </a:pPr>
            <a:endParaRPr sz="488" b="1" dirty="0">
              <a:solidFill>
                <a:srgbClr val="49C17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  <a:p>
            <a:pPr marL="109688" marR="833497">
              <a:lnSpc>
                <a:spcPct val="107900"/>
              </a:lnSpc>
            </a:pPr>
            <a:r>
              <a:rPr lang="pt-BR" sz="1400" b="1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Porto de Itajaí/SC - </a:t>
            </a:r>
            <a:r>
              <a:rPr lang="pt-BR" sz="1400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2022/Q4</a:t>
            </a:r>
            <a:endParaRPr sz="1400" dirty="0">
              <a:solidFill>
                <a:srgbClr val="283B4C"/>
              </a:solidFill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  <a:p>
            <a:pPr marL="109688">
              <a:spcBef>
                <a:spcPts val="106"/>
              </a:spcBef>
            </a:pPr>
            <a:r>
              <a:rPr lang="pt-BR" sz="1400" b="1" dirty="0">
                <a:solidFill>
                  <a:srgbClr val="283B4C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Investimento</a:t>
            </a:r>
            <a:r>
              <a:rPr lang="pt-BR" sz="1400" b="1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: </a:t>
            </a:r>
            <a:r>
              <a:rPr lang="pt-BR" sz="1400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USD 560 mi</a:t>
            </a:r>
            <a:endParaRPr sz="1400" dirty="0">
              <a:solidFill>
                <a:srgbClr val="283B4C"/>
              </a:solidFill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</p:txBody>
      </p:sp>
      <p:sp>
        <p:nvSpPr>
          <p:cNvPr id="5" name="Google Shape;2263;p110">
            <a:extLst>
              <a:ext uri="{FF2B5EF4-FFF2-40B4-BE49-F238E27FC236}">
                <a16:creationId xmlns:a16="http://schemas.microsoft.com/office/drawing/2014/main" id="{F0FB8B9A-6039-728D-C24D-F6E1E7FB52B5}"/>
              </a:ext>
            </a:extLst>
          </p:cNvPr>
          <p:cNvSpPr txBox="1"/>
          <p:nvPr/>
        </p:nvSpPr>
        <p:spPr>
          <a:xfrm>
            <a:off x="8778704" y="3557361"/>
            <a:ext cx="3560843" cy="535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70" rIns="0" bIns="0" anchor="t" anchorCtr="0">
            <a:spAutoFit/>
          </a:bodyPr>
          <a:lstStyle/>
          <a:p>
            <a:pPr marL="109688" marR="168325"/>
            <a:endParaRPr sz="488" b="1" dirty="0">
              <a:solidFill>
                <a:srgbClr val="49C17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  <a:p>
            <a:pPr marL="109688" marR="168325">
              <a:spcBef>
                <a:spcPts val="110"/>
              </a:spcBef>
            </a:pPr>
            <a:r>
              <a:rPr lang="pt-BR" sz="1400" b="1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Porto de São Sebastião/SP - </a:t>
            </a:r>
            <a:r>
              <a:rPr lang="pt-BR" sz="1400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2022/Q4</a:t>
            </a:r>
            <a:endParaRPr sz="1400" dirty="0">
              <a:solidFill>
                <a:srgbClr val="283B4C"/>
              </a:solidFill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  <a:p>
            <a:pPr marL="109688">
              <a:spcBef>
                <a:spcPts val="106"/>
              </a:spcBef>
            </a:pPr>
            <a:r>
              <a:rPr lang="pt-BR" sz="1400" b="1" dirty="0">
                <a:solidFill>
                  <a:srgbClr val="283B4C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Investimento </a:t>
            </a:r>
            <a:r>
              <a:rPr lang="pt-BR" sz="1400" b="1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: </a:t>
            </a:r>
            <a:r>
              <a:rPr lang="pt-BR" sz="1400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USD 4.6 mi</a:t>
            </a:r>
            <a:endParaRPr sz="1400" dirty="0">
              <a:solidFill>
                <a:srgbClr val="283B4C"/>
              </a:solidFill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</p:txBody>
      </p:sp>
      <p:sp>
        <p:nvSpPr>
          <p:cNvPr id="6" name="Google Shape;2264;p110">
            <a:extLst>
              <a:ext uri="{FF2B5EF4-FFF2-40B4-BE49-F238E27FC236}">
                <a16:creationId xmlns:a16="http://schemas.microsoft.com/office/drawing/2014/main" id="{50539BC5-659E-0F55-F6E4-B87ECF6C1547}"/>
              </a:ext>
            </a:extLst>
          </p:cNvPr>
          <p:cNvSpPr txBox="1"/>
          <p:nvPr/>
        </p:nvSpPr>
        <p:spPr>
          <a:xfrm>
            <a:off x="8778704" y="4286025"/>
            <a:ext cx="2851855" cy="7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6793" rIns="0" bIns="0" anchor="t" anchorCtr="0">
            <a:spAutoFit/>
          </a:bodyPr>
          <a:lstStyle/>
          <a:p>
            <a:pPr marL="109688" marR="301050">
              <a:lnSpc>
                <a:spcPct val="104299"/>
              </a:lnSpc>
            </a:pPr>
            <a:r>
              <a:rPr lang="pt-BR" sz="1400" b="1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Portos de Salvador, Aratu e Ilhéus (CODEBA) - </a:t>
            </a:r>
            <a:r>
              <a:rPr lang="pt-BR" sz="1400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2023/Q4</a:t>
            </a:r>
            <a:endParaRPr sz="1400" dirty="0">
              <a:solidFill>
                <a:srgbClr val="283B4C"/>
              </a:solidFill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  <a:p>
            <a:pPr marL="109688">
              <a:spcBef>
                <a:spcPts val="106"/>
              </a:spcBef>
            </a:pPr>
            <a:r>
              <a:rPr lang="pt-BR" sz="1400" b="1" dirty="0">
                <a:solidFill>
                  <a:srgbClr val="283B4C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Investimento</a:t>
            </a:r>
            <a:r>
              <a:rPr lang="pt-BR" sz="1400" b="1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: </a:t>
            </a:r>
            <a:r>
              <a:rPr lang="pt-BR" sz="1400" dirty="0">
                <a:solidFill>
                  <a:srgbClr val="283B4C"/>
                </a:solidFill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em avaliação</a:t>
            </a:r>
            <a:endParaRPr sz="1400" dirty="0">
              <a:solidFill>
                <a:srgbClr val="283B4C"/>
              </a:solidFill>
              <a:ea typeface="Open Sans" panose="020B0606030504020204" pitchFamily="34" charset="0"/>
              <a:cs typeface="Open Sans" panose="020B0606030504020204" pitchFamily="34" charset="0"/>
              <a:sym typeface="Verdana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B67E91B-B362-A881-7AFF-22D52D760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285" y="4322163"/>
            <a:ext cx="2034255" cy="79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Santos Port Authority">
            <a:extLst>
              <a:ext uri="{FF2B5EF4-FFF2-40B4-BE49-F238E27FC236}">
                <a16:creationId xmlns:a16="http://schemas.microsoft.com/office/drawing/2014/main" id="{8317F057-8372-5C7E-FAEF-819F280A5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0641" y="2122484"/>
            <a:ext cx="1564299" cy="41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35CFD84-0044-63DE-B0F7-536A1A957A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58" y="3585666"/>
            <a:ext cx="800882" cy="608670"/>
          </a:xfrm>
          <a:prstGeom prst="rect">
            <a:avLst/>
          </a:prstGeom>
        </p:spPr>
      </p:pic>
      <p:pic>
        <p:nvPicPr>
          <p:cNvPr id="14" name="Picture 6" descr="Dragagem emergencial é tema de reunião na Superintendência do Porto de  Itajaí – Enova Business Solutions">
            <a:extLst>
              <a:ext uri="{FF2B5EF4-FFF2-40B4-BE49-F238E27FC236}">
                <a16:creationId xmlns:a16="http://schemas.microsoft.com/office/drawing/2014/main" id="{45FE4D81-E1C6-3D7A-A890-77925CBF2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1622" y="2680744"/>
            <a:ext cx="1602637" cy="82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B3FA1A44-2F2B-D680-F2D8-202B40BE33DC}"/>
              </a:ext>
            </a:extLst>
          </p:cNvPr>
          <p:cNvGrpSpPr/>
          <p:nvPr/>
        </p:nvGrpSpPr>
        <p:grpSpPr>
          <a:xfrm>
            <a:off x="7362384" y="5334839"/>
            <a:ext cx="1432070" cy="745905"/>
            <a:chOff x="6109898" y="5092371"/>
            <a:chExt cx="1432070" cy="745905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BE282356-31EA-3C4F-E92D-2392C4AD9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9898" y="5092371"/>
              <a:ext cx="745905" cy="745905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81791FC7-715C-67AF-B622-38AEFED01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5803" y="5092371"/>
              <a:ext cx="686165" cy="686165"/>
            </a:xfrm>
            <a:prstGeom prst="rect">
              <a:avLst/>
            </a:prstGeom>
          </p:spPr>
        </p:pic>
      </p:grpSp>
      <p:sp>
        <p:nvSpPr>
          <p:cNvPr id="40" name="Retângulo 39">
            <a:extLst>
              <a:ext uri="{FF2B5EF4-FFF2-40B4-BE49-F238E27FC236}">
                <a16:creationId xmlns:a16="http://schemas.microsoft.com/office/drawing/2014/main" id="{2260D7C7-7A31-F22C-0F56-AC6FC02804FD}"/>
              </a:ext>
            </a:extLst>
          </p:cNvPr>
          <p:cNvSpPr/>
          <p:nvPr/>
        </p:nvSpPr>
        <p:spPr>
          <a:xfrm>
            <a:off x="1" y="815340"/>
            <a:ext cx="6858269" cy="5488284"/>
          </a:xfrm>
          <a:prstGeom prst="rect">
            <a:avLst/>
          </a:prstGeom>
          <a:solidFill>
            <a:srgbClr val="C9D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id="{DDDB31EE-B65C-3A14-67D6-1CD311525E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7225" y="1814834"/>
            <a:ext cx="2071601" cy="4082628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304AA405-C420-E965-7FF8-E3DAC8473A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2276543" y="457686"/>
            <a:ext cx="6693331" cy="6858000"/>
          </a:xfrm>
          <a:prstGeom prst="rect">
            <a:avLst/>
          </a:prstGeom>
        </p:spPr>
      </p:pic>
      <p:sp>
        <p:nvSpPr>
          <p:cNvPr id="39" name="Google Shape;156;p17">
            <a:extLst>
              <a:ext uri="{FF2B5EF4-FFF2-40B4-BE49-F238E27FC236}">
                <a16:creationId xmlns:a16="http://schemas.microsoft.com/office/drawing/2014/main" id="{6711F955-09DE-DBA0-8AE0-9807E6434FF7}"/>
              </a:ext>
            </a:extLst>
          </p:cNvPr>
          <p:cNvSpPr txBox="1">
            <a:spLocks/>
          </p:cNvSpPr>
          <p:nvPr/>
        </p:nvSpPr>
        <p:spPr>
          <a:xfrm>
            <a:off x="4467225" y="1146321"/>
            <a:ext cx="7163334" cy="489859"/>
          </a:xfrm>
          <a:prstGeom prst="rect">
            <a:avLst/>
          </a:prstGeom>
          <a:solidFill>
            <a:srgbClr val="283B4C"/>
          </a:solidFill>
          <a:ln>
            <a:noFill/>
          </a:ln>
        </p:spPr>
        <p:txBody>
          <a:bodyPr spcFirstLastPara="1" vert="horz" wrap="square" lIns="74283" tIns="37131" rIns="74283" bIns="37131" rtlCol="0" anchor="ctr" anchorCtr="0">
            <a:normAutofit/>
          </a:bodyPr>
          <a:lstStyle>
            <a:lvl1pPr algn="ctr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lt1"/>
              </a:buClr>
              <a:buSzPts val="3600"/>
              <a:buFontTx/>
            </a:pPr>
            <a:r>
              <a:rPr lang="pt-BR" sz="28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CONCESSÕES PORTUÁRIAS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3EEBF14-0510-2C0E-EEC7-4B8259404E69}"/>
              </a:ext>
            </a:extLst>
          </p:cNvPr>
          <p:cNvSpPr txBox="1"/>
          <p:nvPr/>
        </p:nvSpPr>
        <p:spPr>
          <a:xfrm>
            <a:off x="6531775" y="-17819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3572265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tângulo 84">
            <a:extLst>
              <a:ext uri="{FF2B5EF4-FFF2-40B4-BE49-F238E27FC236}">
                <a16:creationId xmlns:a16="http://schemas.microsoft.com/office/drawing/2014/main" id="{48CEEA98-EB8E-D5B3-099C-093EB5E32CA1}"/>
              </a:ext>
            </a:extLst>
          </p:cNvPr>
          <p:cNvSpPr/>
          <p:nvPr/>
        </p:nvSpPr>
        <p:spPr>
          <a:xfrm>
            <a:off x="-4260160" y="823680"/>
            <a:ext cx="5767213" cy="548828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21BE677-0F1D-AB5C-3925-3055391B415E}"/>
              </a:ext>
            </a:extLst>
          </p:cNvPr>
          <p:cNvSpPr/>
          <p:nvPr/>
        </p:nvSpPr>
        <p:spPr>
          <a:xfrm>
            <a:off x="1511407" y="815340"/>
            <a:ext cx="5767213" cy="5488284"/>
          </a:xfrm>
          <a:prstGeom prst="rect">
            <a:avLst/>
          </a:prstGeom>
          <a:solidFill>
            <a:srgbClr val="C9D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7</a:t>
            </a:fld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39" name="Google Shape;156;p17">
            <a:extLst>
              <a:ext uri="{FF2B5EF4-FFF2-40B4-BE49-F238E27FC236}">
                <a16:creationId xmlns:a16="http://schemas.microsoft.com/office/drawing/2014/main" id="{6711F955-09DE-DBA0-8AE0-9807E6434FF7}"/>
              </a:ext>
            </a:extLst>
          </p:cNvPr>
          <p:cNvSpPr txBox="1">
            <a:spLocks/>
          </p:cNvSpPr>
          <p:nvPr/>
        </p:nvSpPr>
        <p:spPr>
          <a:xfrm>
            <a:off x="4467225" y="1171349"/>
            <a:ext cx="7095234" cy="511049"/>
          </a:xfrm>
          <a:prstGeom prst="rect">
            <a:avLst/>
          </a:prstGeom>
          <a:solidFill>
            <a:srgbClr val="283B4C"/>
          </a:solidFill>
          <a:ln>
            <a:noFill/>
          </a:ln>
        </p:spPr>
        <p:txBody>
          <a:bodyPr spcFirstLastPara="1" vert="horz" wrap="square" lIns="74283" tIns="37131" rIns="74283" bIns="37131" rtlCol="0" anchor="ctr" anchorCtr="0">
            <a:normAutofit/>
          </a:bodyPr>
          <a:lstStyle>
            <a:lvl1pPr algn="ctr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lt1"/>
              </a:buClr>
              <a:buSzPts val="3600"/>
              <a:buFontTx/>
            </a:pPr>
            <a:r>
              <a:rPr lang="pt-BR" sz="28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ARRENDAMENTOS PORTUÁRIOS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E5DA0220-73F7-0CF3-969B-D66B0E05857A}"/>
              </a:ext>
            </a:extLst>
          </p:cNvPr>
          <p:cNvSpPr txBox="1"/>
          <p:nvPr/>
        </p:nvSpPr>
        <p:spPr>
          <a:xfrm>
            <a:off x="4190960" y="1868374"/>
            <a:ext cx="2869661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1100" b="1" dirty="0">
                <a:solidFill>
                  <a:srgbClr val="283B4C"/>
                </a:solidFill>
              </a:rPr>
              <a:t>ARRENDAMENTOS DE 2015 A 2022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Aratu (BA): </a:t>
            </a:r>
            <a:r>
              <a:rPr lang="pt-BR" sz="1000" dirty="0">
                <a:solidFill>
                  <a:srgbClr val="283B4C"/>
                </a:solidFill>
              </a:rPr>
              <a:t>ATU12, ATU18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Belém (PA): </a:t>
            </a:r>
            <a:r>
              <a:rPr lang="pt-BR" sz="1000" dirty="0">
                <a:solidFill>
                  <a:srgbClr val="283B4C"/>
                </a:solidFill>
              </a:rPr>
              <a:t>MIR01, BEL05, BEL06, BEL09, BEL02A, BEL02B, BEL04, BEL08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Cabedelo (PB): </a:t>
            </a:r>
            <a:r>
              <a:rPr lang="pt-BR" sz="1000" dirty="0">
                <a:solidFill>
                  <a:srgbClr val="283B4C"/>
                </a:solidFill>
              </a:rPr>
              <a:t>AI01, AE10, AE11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Imbituba (SC): </a:t>
            </a:r>
            <a:r>
              <a:rPr lang="pt-BR" sz="1000" dirty="0">
                <a:solidFill>
                  <a:srgbClr val="283B4C"/>
                </a:solidFill>
              </a:rPr>
              <a:t>IMB05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Itaqui (MA): </a:t>
            </a:r>
            <a:r>
              <a:rPr lang="pt-BR" sz="1000" dirty="0">
                <a:solidFill>
                  <a:srgbClr val="283B4C"/>
                </a:solidFill>
              </a:rPr>
              <a:t>IQI18, IQI12, IQI13, IQI03, IQI11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Macapá (AP): </a:t>
            </a:r>
            <a:r>
              <a:rPr lang="pt-BR" sz="1000" dirty="0">
                <a:solidFill>
                  <a:srgbClr val="283B4C"/>
                </a:solidFill>
              </a:rPr>
              <a:t>MCP02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Maceió (AL): </a:t>
            </a:r>
            <a:r>
              <a:rPr lang="pt-BR" sz="1000" dirty="0">
                <a:solidFill>
                  <a:srgbClr val="283B4C"/>
                </a:solidFill>
              </a:rPr>
              <a:t>MAC13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Mucuripe (CE): </a:t>
            </a:r>
            <a:r>
              <a:rPr lang="pt-BR" sz="1000" dirty="0">
                <a:solidFill>
                  <a:srgbClr val="283B4C"/>
                </a:solidFill>
              </a:rPr>
              <a:t>MUC02, MUC01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Paranaguá (PR): </a:t>
            </a:r>
            <a:r>
              <a:rPr lang="pt-BR" sz="1000" dirty="0">
                <a:solidFill>
                  <a:srgbClr val="283B4C"/>
                </a:solidFill>
              </a:rPr>
              <a:t>PAR01, PAR12, PAR 32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Rio de Janeiro (RJ): </a:t>
            </a:r>
            <a:r>
              <a:rPr lang="pt-BR" sz="1000" dirty="0">
                <a:solidFill>
                  <a:srgbClr val="283B4C"/>
                </a:solidFill>
              </a:rPr>
              <a:t>RDJ05, RDJ08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Rio Grande (RS): </a:t>
            </a:r>
            <a:r>
              <a:rPr lang="pt-BR" sz="1000" dirty="0">
                <a:solidFill>
                  <a:srgbClr val="283B4C"/>
                </a:solidFill>
              </a:rPr>
              <a:t>PEL01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Salvador (BA): </a:t>
            </a:r>
            <a:r>
              <a:rPr lang="pt-BR" sz="1000" dirty="0">
                <a:solidFill>
                  <a:srgbClr val="283B4C"/>
                </a:solidFill>
              </a:rPr>
              <a:t>SAL01, SSD09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Santarém (PA): </a:t>
            </a:r>
            <a:r>
              <a:rPr lang="pt-BR" sz="1000" dirty="0">
                <a:solidFill>
                  <a:srgbClr val="283B4C"/>
                </a:solidFill>
              </a:rPr>
              <a:t>STM04, STM05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Santos (SP): </a:t>
            </a:r>
            <a:r>
              <a:rPr lang="pt-BR" sz="1000" dirty="0">
                <a:solidFill>
                  <a:srgbClr val="283B4C"/>
                </a:solidFill>
              </a:rPr>
              <a:t>STS04, STS07, STS 36, STS13, STS13A, STS20, STS14, STS14A, STS08A, STS11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Suape (PE): </a:t>
            </a:r>
            <a:r>
              <a:rPr lang="pt-BR" sz="1000" dirty="0">
                <a:solidFill>
                  <a:srgbClr val="283B4C"/>
                </a:solidFill>
              </a:rPr>
              <a:t>SUA07</a:t>
            </a:r>
          </a:p>
          <a:p>
            <a:pPr algn="r">
              <a:spcAft>
                <a:spcPts val="300"/>
              </a:spcAft>
            </a:pPr>
            <a:r>
              <a:rPr lang="pt-BR" sz="1000" b="1" dirty="0" err="1">
                <a:solidFill>
                  <a:srgbClr val="283B4C"/>
                </a:solidFill>
              </a:rPr>
              <a:t>Temina</a:t>
            </a:r>
            <a:r>
              <a:rPr lang="pt-BR" sz="1000" b="1" dirty="0">
                <a:solidFill>
                  <a:srgbClr val="283B4C"/>
                </a:solidFill>
              </a:rPr>
              <a:t> (RN): </a:t>
            </a:r>
            <a:r>
              <a:rPr lang="pt-BR" sz="1000" dirty="0">
                <a:solidFill>
                  <a:srgbClr val="283B4C"/>
                </a:solidFill>
              </a:rPr>
              <a:t>TERSAB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Vila do Conde (PA): </a:t>
            </a:r>
            <a:r>
              <a:rPr lang="pt-BR" sz="1000" dirty="0">
                <a:solidFill>
                  <a:srgbClr val="283B4C"/>
                </a:solidFill>
              </a:rPr>
              <a:t>VDC12, VDC30</a:t>
            </a:r>
          </a:p>
          <a:p>
            <a:pPr algn="r"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Vitória (ES): </a:t>
            </a:r>
            <a:r>
              <a:rPr lang="pt-BR" sz="1000" dirty="0">
                <a:solidFill>
                  <a:srgbClr val="283B4C"/>
                </a:solidFill>
              </a:rPr>
              <a:t>VIX30</a:t>
            </a:r>
          </a:p>
          <a:p>
            <a:pPr algn="r"/>
            <a:endParaRPr lang="pt-BR" sz="1100" dirty="0">
              <a:solidFill>
                <a:srgbClr val="283B4C"/>
              </a:solidFill>
            </a:endParaRPr>
          </a:p>
          <a:p>
            <a:pPr algn="r"/>
            <a:endParaRPr lang="pt-BR" sz="1100" dirty="0">
              <a:solidFill>
                <a:srgbClr val="283B4C"/>
              </a:solidFill>
            </a:endParaRPr>
          </a:p>
          <a:p>
            <a:pPr algn="r"/>
            <a:endParaRPr lang="pt-BR" sz="1100" dirty="0">
              <a:solidFill>
                <a:srgbClr val="283B4C"/>
              </a:solidFill>
            </a:endParaRPr>
          </a:p>
          <a:p>
            <a:pPr algn="r"/>
            <a:endParaRPr lang="pt-BR" sz="1100" dirty="0">
              <a:solidFill>
                <a:srgbClr val="283B4C"/>
              </a:solidFill>
            </a:endParaRPr>
          </a:p>
          <a:p>
            <a:pPr algn="r"/>
            <a:r>
              <a:rPr lang="pt-BR" sz="1100" dirty="0">
                <a:solidFill>
                  <a:srgbClr val="283B4C"/>
                </a:solidFill>
              </a:rPr>
              <a:t> </a:t>
            </a:r>
          </a:p>
          <a:p>
            <a:pPr algn="r"/>
            <a:endParaRPr lang="pt-BR" sz="1100" dirty="0">
              <a:solidFill>
                <a:srgbClr val="283B4C"/>
              </a:solidFill>
            </a:endParaRPr>
          </a:p>
          <a:p>
            <a:pPr algn="r"/>
            <a:endParaRPr lang="pt-BR" sz="1100" dirty="0">
              <a:solidFill>
                <a:srgbClr val="283B4C"/>
              </a:solidFill>
            </a:endParaRPr>
          </a:p>
          <a:p>
            <a:pPr algn="r"/>
            <a:endParaRPr lang="pt-BR" sz="1000" dirty="0">
              <a:solidFill>
                <a:srgbClr val="283B4C"/>
              </a:solidFill>
            </a:endParaRPr>
          </a:p>
          <a:p>
            <a:pPr algn="r"/>
            <a:r>
              <a:rPr lang="pt-BR" sz="1000" dirty="0">
                <a:solidFill>
                  <a:srgbClr val="283B4C"/>
                </a:solidFill>
              </a:rPr>
              <a:t> </a:t>
            </a:r>
          </a:p>
          <a:p>
            <a:pPr algn="r"/>
            <a:endParaRPr lang="pt-BR" sz="1000" dirty="0">
              <a:solidFill>
                <a:srgbClr val="283B4C"/>
              </a:solidFill>
            </a:endParaRPr>
          </a:p>
          <a:p>
            <a:pPr algn="r"/>
            <a:endParaRPr lang="pt-BR" sz="1000" dirty="0">
              <a:solidFill>
                <a:srgbClr val="283B4C"/>
              </a:solidFill>
            </a:endParaRPr>
          </a:p>
          <a:p>
            <a:pPr algn="r"/>
            <a:endParaRPr lang="pt-BR" sz="1000" dirty="0">
              <a:solidFill>
                <a:srgbClr val="283B4C"/>
              </a:solidFill>
            </a:endParaRPr>
          </a:p>
          <a:p>
            <a:pPr algn="r"/>
            <a:endParaRPr lang="pt-BR" sz="1000" dirty="0">
              <a:solidFill>
                <a:srgbClr val="283B4C"/>
              </a:solidFill>
            </a:endParaRPr>
          </a:p>
          <a:p>
            <a:pPr algn="r"/>
            <a:endParaRPr lang="pt-BR" sz="1000" dirty="0">
              <a:solidFill>
                <a:srgbClr val="283B4C"/>
              </a:solidFill>
            </a:endParaRPr>
          </a:p>
          <a:p>
            <a:pPr algn="r"/>
            <a:endParaRPr lang="pt-BR" sz="1000" dirty="0">
              <a:solidFill>
                <a:srgbClr val="283B4C"/>
              </a:solidFill>
            </a:endParaRPr>
          </a:p>
          <a:p>
            <a:endParaRPr lang="pt-BR" sz="1000" dirty="0"/>
          </a:p>
          <a:p>
            <a:endParaRPr lang="pt-BR" sz="1000"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CC9B9DA0-D21F-D3C7-E065-B47F126E964C}"/>
              </a:ext>
            </a:extLst>
          </p:cNvPr>
          <p:cNvSpPr txBox="1"/>
          <p:nvPr/>
        </p:nvSpPr>
        <p:spPr>
          <a:xfrm>
            <a:off x="7529395" y="1868374"/>
            <a:ext cx="2869661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1100" b="1" dirty="0">
                <a:solidFill>
                  <a:srgbClr val="283B4C"/>
                </a:solidFill>
              </a:rPr>
              <a:t>PIPELINE 2022-2025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Belém (PA): </a:t>
            </a:r>
            <a:r>
              <a:rPr lang="pt-BR" sz="1000" dirty="0">
                <a:solidFill>
                  <a:srgbClr val="283B4C"/>
                </a:solidFill>
              </a:rPr>
              <a:t>Armazém 8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Fortaleza (CE): </a:t>
            </a:r>
            <a:r>
              <a:rPr lang="pt-BR" sz="1000" dirty="0">
                <a:solidFill>
                  <a:srgbClr val="283B4C"/>
                </a:solidFill>
              </a:rPr>
              <a:t>MUC59, MUC03, FORXX, TMP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Forno (RJ): </a:t>
            </a:r>
            <a:r>
              <a:rPr lang="pt-BR" sz="1000" dirty="0">
                <a:solidFill>
                  <a:srgbClr val="283B4C"/>
                </a:solidFill>
              </a:rPr>
              <a:t>FNO01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Ilhéus (BA): </a:t>
            </a:r>
            <a:r>
              <a:rPr lang="pt-BR" sz="1000" dirty="0">
                <a:solidFill>
                  <a:srgbClr val="283B4C"/>
                </a:solidFill>
              </a:rPr>
              <a:t>ILH01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Itaguaí (RJ): </a:t>
            </a:r>
            <a:r>
              <a:rPr lang="pt-BR" sz="1000" dirty="0">
                <a:solidFill>
                  <a:srgbClr val="283B4C"/>
                </a:solidFill>
              </a:rPr>
              <a:t>ITG01,ITG03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Itaqui (MA): </a:t>
            </a:r>
            <a:r>
              <a:rPr lang="pt-BR" sz="1000" dirty="0">
                <a:solidFill>
                  <a:srgbClr val="283B4C"/>
                </a:solidFill>
              </a:rPr>
              <a:t>IQI04, A-02C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Macapá (AP): </a:t>
            </a:r>
            <a:r>
              <a:rPr lang="pt-BR" sz="1000" dirty="0">
                <a:solidFill>
                  <a:srgbClr val="283B4C"/>
                </a:solidFill>
              </a:rPr>
              <a:t>MCP03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Maceió (AL): </a:t>
            </a:r>
            <a:r>
              <a:rPr lang="pt-BR" sz="1000" dirty="0">
                <a:solidFill>
                  <a:srgbClr val="283B4C"/>
                </a:solidFill>
              </a:rPr>
              <a:t>MAC11, MAC11A, MAC12, MAC15, MAC16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Paranaguá (PR): </a:t>
            </a:r>
            <a:r>
              <a:rPr lang="pt-BR" sz="1000" dirty="0">
                <a:solidFill>
                  <a:srgbClr val="283B4C"/>
                </a:solidFill>
              </a:rPr>
              <a:t>PAR50, PAR14, PAR15, Canal acesso PNG, PAR03 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Porto Alegre (RS): </a:t>
            </a:r>
            <a:r>
              <a:rPr lang="pt-BR" sz="1000" dirty="0">
                <a:solidFill>
                  <a:srgbClr val="283B4C"/>
                </a:solidFill>
              </a:rPr>
              <a:t>POA 11, POA02, POA01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Rio de Janeiro (RJ): </a:t>
            </a:r>
            <a:r>
              <a:rPr lang="pt-BR" sz="1000" dirty="0">
                <a:solidFill>
                  <a:srgbClr val="283B4C"/>
                </a:solidFill>
              </a:rPr>
              <a:t>RDJ06, RDJ06ARDJXX, 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Rio Grande (RS): </a:t>
            </a:r>
            <a:r>
              <a:rPr lang="pt-BR" sz="1000" dirty="0">
                <a:solidFill>
                  <a:srgbClr val="283B4C"/>
                </a:solidFill>
              </a:rPr>
              <a:t>RIG71, RIG10, Canal RS, RIG 25, RIG40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Salvador (BA): </a:t>
            </a:r>
            <a:r>
              <a:rPr lang="pt-BR" sz="1000" dirty="0">
                <a:solidFill>
                  <a:srgbClr val="283B4C"/>
                </a:solidFill>
              </a:rPr>
              <a:t>SSD04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Santarém (PA): </a:t>
            </a:r>
            <a:r>
              <a:rPr lang="pt-BR" sz="1000" dirty="0">
                <a:solidFill>
                  <a:srgbClr val="283B4C"/>
                </a:solidFill>
              </a:rPr>
              <a:t>STM07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Santos (SP): </a:t>
            </a:r>
            <a:r>
              <a:rPr lang="pt-BR" sz="1000" dirty="0">
                <a:solidFill>
                  <a:srgbClr val="283B4C"/>
                </a:solidFill>
              </a:rPr>
              <a:t>STS33, STS15, STS08, STS10, STS53, SSZ41E, STS15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São Francisco do Sul (SC): </a:t>
            </a:r>
            <a:r>
              <a:rPr lang="pt-BR" sz="1000" dirty="0">
                <a:solidFill>
                  <a:srgbClr val="283B4C"/>
                </a:solidFill>
              </a:rPr>
              <a:t>SFS201, TGSFS</a:t>
            </a:r>
          </a:p>
          <a:p>
            <a:pPr>
              <a:spcAft>
                <a:spcPts val="300"/>
              </a:spcAft>
            </a:pPr>
            <a:r>
              <a:rPr lang="pt-BR" sz="1000" b="1" dirty="0">
                <a:solidFill>
                  <a:srgbClr val="283B4C"/>
                </a:solidFill>
              </a:rPr>
              <a:t>Vila do Conde (PA): </a:t>
            </a:r>
            <a:r>
              <a:rPr lang="pt-BR" sz="1000" dirty="0">
                <a:solidFill>
                  <a:srgbClr val="283B4C"/>
                </a:solidFill>
              </a:rPr>
              <a:t>VDC04, VDC10/10A</a:t>
            </a:r>
          </a:p>
          <a:p>
            <a:endParaRPr lang="pt-BR" sz="1100" dirty="0">
              <a:solidFill>
                <a:srgbClr val="283B4C"/>
              </a:solidFill>
            </a:endParaRPr>
          </a:p>
          <a:p>
            <a:endParaRPr lang="pt-BR" sz="1100" dirty="0">
              <a:solidFill>
                <a:srgbClr val="283B4C"/>
              </a:solidFill>
            </a:endParaRPr>
          </a:p>
          <a:p>
            <a:endParaRPr lang="pt-BR" sz="1100" dirty="0">
              <a:solidFill>
                <a:srgbClr val="283B4C"/>
              </a:solidFill>
            </a:endParaRPr>
          </a:p>
          <a:p>
            <a:r>
              <a:rPr lang="pt-BR" sz="1100" dirty="0">
                <a:solidFill>
                  <a:srgbClr val="283B4C"/>
                </a:solidFill>
              </a:rPr>
              <a:t> </a:t>
            </a:r>
          </a:p>
          <a:p>
            <a:endParaRPr lang="pt-BR" sz="1100" dirty="0">
              <a:solidFill>
                <a:srgbClr val="283B4C"/>
              </a:solidFill>
            </a:endParaRPr>
          </a:p>
          <a:p>
            <a:endParaRPr lang="pt-BR" sz="1100" dirty="0">
              <a:solidFill>
                <a:srgbClr val="283B4C"/>
              </a:solidFill>
            </a:endParaRPr>
          </a:p>
          <a:p>
            <a:endParaRPr lang="pt-BR" sz="1000" dirty="0">
              <a:solidFill>
                <a:srgbClr val="283B4C"/>
              </a:solidFill>
            </a:endParaRPr>
          </a:p>
          <a:p>
            <a:r>
              <a:rPr lang="pt-BR" sz="1000" dirty="0">
                <a:solidFill>
                  <a:srgbClr val="283B4C"/>
                </a:solidFill>
              </a:rPr>
              <a:t> </a:t>
            </a:r>
          </a:p>
          <a:p>
            <a:endParaRPr lang="pt-BR" sz="1000" dirty="0">
              <a:solidFill>
                <a:srgbClr val="283B4C"/>
              </a:solidFill>
            </a:endParaRPr>
          </a:p>
          <a:p>
            <a:endParaRPr lang="pt-BR" sz="1000" dirty="0">
              <a:solidFill>
                <a:srgbClr val="283B4C"/>
              </a:solidFill>
            </a:endParaRPr>
          </a:p>
          <a:p>
            <a:endParaRPr lang="pt-BR" sz="1000" dirty="0">
              <a:solidFill>
                <a:srgbClr val="283B4C"/>
              </a:solidFill>
            </a:endParaRPr>
          </a:p>
          <a:p>
            <a:endParaRPr lang="pt-BR" sz="1000" dirty="0">
              <a:solidFill>
                <a:srgbClr val="283B4C"/>
              </a:solidFill>
            </a:endParaRPr>
          </a:p>
          <a:p>
            <a:endParaRPr lang="pt-BR" sz="1000" dirty="0">
              <a:solidFill>
                <a:srgbClr val="283B4C"/>
              </a:solidFill>
            </a:endParaRPr>
          </a:p>
          <a:p>
            <a:endParaRPr lang="pt-BR" sz="1000" dirty="0">
              <a:solidFill>
                <a:srgbClr val="283B4C"/>
              </a:solidFill>
            </a:endParaRPr>
          </a:p>
          <a:p>
            <a:endParaRPr lang="pt-BR" sz="1000" dirty="0"/>
          </a:p>
          <a:p>
            <a:endParaRPr lang="pt-BR" sz="1000" dirty="0"/>
          </a:p>
        </p:txBody>
      </p:sp>
      <p:grpSp>
        <p:nvGrpSpPr>
          <p:cNvPr id="84" name="Agrupar 83">
            <a:extLst>
              <a:ext uri="{FF2B5EF4-FFF2-40B4-BE49-F238E27FC236}">
                <a16:creationId xmlns:a16="http://schemas.microsoft.com/office/drawing/2014/main" id="{B5BB66A2-696F-BD9A-0F83-0FEA28E89D2C}"/>
              </a:ext>
            </a:extLst>
          </p:cNvPr>
          <p:cNvGrpSpPr/>
          <p:nvPr/>
        </p:nvGrpSpPr>
        <p:grpSpPr>
          <a:xfrm>
            <a:off x="-1350081" y="679975"/>
            <a:ext cx="5445970" cy="5605072"/>
            <a:chOff x="-1350081" y="679975"/>
            <a:chExt cx="5445970" cy="5605072"/>
          </a:xfrm>
        </p:grpSpPr>
        <p:pic>
          <p:nvPicPr>
            <p:cNvPr id="83" name="Gráfico 82">
              <a:extLst>
                <a:ext uri="{FF2B5EF4-FFF2-40B4-BE49-F238E27FC236}">
                  <a16:creationId xmlns:a16="http://schemas.microsoft.com/office/drawing/2014/main" id="{927AB904-6C65-438B-1167-28C23B64C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350081" y="679975"/>
              <a:ext cx="5344560" cy="5605072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A138E33F-F572-3467-0139-FD88085D4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59861" y="4686627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D257ABCE-D068-4C5E-C1F0-CBF09AEF4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07197" y="1677934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42AB342A-7E80-DAC4-AF29-860AD13E9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95807" y="2420186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40" name="Gráfico 39">
              <a:extLst>
                <a:ext uri="{FF2B5EF4-FFF2-40B4-BE49-F238E27FC236}">
                  <a16:creationId xmlns:a16="http://schemas.microsoft.com/office/drawing/2014/main" id="{8A67697A-9350-DB62-73F5-657A068B6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59779" y="4896599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1C5EDCE5-0927-80EB-83B6-BC73B230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59779" y="1533794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46" name="Gráfico 45">
              <a:extLst>
                <a:ext uri="{FF2B5EF4-FFF2-40B4-BE49-F238E27FC236}">
                  <a16:creationId xmlns:a16="http://schemas.microsoft.com/office/drawing/2014/main" id="{33231667-3C9F-A93C-A275-E05814C2B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92079" y="2267977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47" name="Gráfico 46">
              <a:extLst>
                <a:ext uri="{FF2B5EF4-FFF2-40B4-BE49-F238E27FC236}">
                  <a16:creationId xmlns:a16="http://schemas.microsoft.com/office/drawing/2014/main" id="{62C03A9C-868D-575D-B8AA-8CD269681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59779" y="5333251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35C06F4D-740D-D4F5-D4E7-BDB5E4730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04167" y="2658139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49" name="Gráfico 48">
              <a:extLst>
                <a:ext uri="{FF2B5EF4-FFF2-40B4-BE49-F238E27FC236}">
                  <a16:creationId xmlns:a16="http://schemas.microsoft.com/office/drawing/2014/main" id="{E3564C70-39B8-7CE9-9A2D-42359B583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78128" y="2479452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0" name="Gráfico 49">
              <a:extLst>
                <a:ext uri="{FF2B5EF4-FFF2-40B4-BE49-F238E27FC236}">
                  <a16:creationId xmlns:a16="http://schemas.microsoft.com/office/drawing/2014/main" id="{11CBC148-1203-28DC-24F7-AFD754C75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47145" y="1554827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1" name="Gráfico 50">
              <a:extLst>
                <a:ext uri="{FF2B5EF4-FFF2-40B4-BE49-F238E27FC236}">
                  <a16:creationId xmlns:a16="http://schemas.microsoft.com/office/drawing/2014/main" id="{6EF4AAEB-9599-F916-8120-8F5EDB445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39204" y="1786310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2" name="Gráfico 51">
              <a:extLst>
                <a:ext uri="{FF2B5EF4-FFF2-40B4-BE49-F238E27FC236}">
                  <a16:creationId xmlns:a16="http://schemas.microsoft.com/office/drawing/2014/main" id="{E335A74A-C173-C958-869B-75A9452A3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90414" y="4523754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3" name="Gráfico 52">
              <a:extLst>
                <a:ext uri="{FF2B5EF4-FFF2-40B4-BE49-F238E27FC236}">
                  <a16:creationId xmlns:a16="http://schemas.microsoft.com/office/drawing/2014/main" id="{225248D7-4929-B8AC-6899-32C088EAB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28973" y="3033906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41" name="Gráfico 40">
              <a:extLst>
                <a:ext uri="{FF2B5EF4-FFF2-40B4-BE49-F238E27FC236}">
                  <a16:creationId xmlns:a16="http://schemas.microsoft.com/office/drawing/2014/main" id="{A5368ECD-B978-08ED-0396-9A0A6FFBB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97982" y="3066522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4" name="Gráfico 53">
              <a:extLst>
                <a:ext uri="{FF2B5EF4-FFF2-40B4-BE49-F238E27FC236}">
                  <a16:creationId xmlns:a16="http://schemas.microsoft.com/office/drawing/2014/main" id="{4946D432-4036-69DE-1B68-04AC76FB3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16307" y="1554827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5" name="Gráfico 54">
              <a:extLst>
                <a:ext uri="{FF2B5EF4-FFF2-40B4-BE49-F238E27FC236}">
                  <a16:creationId xmlns:a16="http://schemas.microsoft.com/office/drawing/2014/main" id="{8D86F989-915A-E2FE-E0D9-A31F5955A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80590" y="1282907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6" name="Gráfico 55">
              <a:extLst>
                <a:ext uri="{FF2B5EF4-FFF2-40B4-BE49-F238E27FC236}">
                  <a16:creationId xmlns:a16="http://schemas.microsoft.com/office/drawing/2014/main" id="{91097401-68F5-3500-CAE5-093B6A319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67893" y="2097388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7" name="Gráfico 56">
              <a:extLst>
                <a:ext uri="{FF2B5EF4-FFF2-40B4-BE49-F238E27FC236}">
                  <a16:creationId xmlns:a16="http://schemas.microsoft.com/office/drawing/2014/main" id="{C8326903-E7B8-3C25-3CDF-AF6AD608D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64381" y="4489029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43" name="Gráfico 42">
              <a:extLst>
                <a:ext uri="{FF2B5EF4-FFF2-40B4-BE49-F238E27FC236}">
                  <a16:creationId xmlns:a16="http://schemas.microsoft.com/office/drawing/2014/main" id="{AC1661EA-521F-4DB7-A6C3-93FFABBC9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07279" y="4524584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9" name="Gráfico 58">
              <a:extLst>
                <a:ext uri="{FF2B5EF4-FFF2-40B4-BE49-F238E27FC236}">
                  <a16:creationId xmlns:a16="http://schemas.microsoft.com/office/drawing/2014/main" id="{40D499CC-FD92-E7A5-F0E8-1DBC6216D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23483" y="4530857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61" name="Gráfico 60">
              <a:extLst>
                <a:ext uri="{FF2B5EF4-FFF2-40B4-BE49-F238E27FC236}">
                  <a16:creationId xmlns:a16="http://schemas.microsoft.com/office/drawing/2014/main" id="{A21A900D-5D74-7305-42AB-107C072B2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59779" y="5123079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58" name="Gráfico 57">
              <a:extLst>
                <a:ext uri="{FF2B5EF4-FFF2-40B4-BE49-F238E27FC236}">
                  <a16:creationId xmlns:a16="http://schemas.microsoft.com/office/drawing/2014/main" id="{0FF2FCAF-65D9-50BC-ECDE-7BD2B2649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587542" y="5874241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63" name="Gráfico 62">
              <a:extLst>
                <a:ext uri="{FF2B5EF4-FFF2-40B4-BE49-F238E27FC236}">
                  <a16:creationId xmlns:a16="http://schemas.microsoft.com/office/drawing/2014/main" id="{1B76DA12-F1C5-1A08-275C-A70001D2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87583" y="5526735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65" name="Gráfico 64">
              <a:extLst>
                <a:ext uri="{FF2B5EF4-FFF2-40B4-BE49-F238E27FC236}">
                  <a16:creationId xmlns:a16="http://schemas.microsoft.com/office/drawing/2014/main" id="{E4FED9DD-0E54-69C4-AA89-C0461FD13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21085" y="4085982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42" name="Gráfico 41">
              <a:extLst>
                <a:ext uri="{FF2B5EF4-FFF2-40B4-BE49-F238E27FC236}">
                  <a16:creationId xmlns:a16="http://schemas.microsoft.com/office/drawing/2014/main" id="{C432375B-9B10-F0F4-C154-120C2E727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79879" y="4107994"/>
              <a:ext cx="200082" cy="137283"/>
            </a:xfrm>
            <a:prstGeom prst="rect">
              <a:avLst/>
            </a:prstGeom>
            <a:effectLst/>
          </p:spPr>
        </p:pic>
        <p:pic>
          <p:nvPicPr>
            <p:cNvPr id="81" name="Gráfico 80">
              <a:extLst>
                <a:ext uri="{FF2B5EF4-FFF2-40B4-BE49-F238E27FC236}">
                  <a16:creationId xmlns:a16="http://schemas.microsoft.com/office/drawing/2014/main" id="{DA096E87-78A6-57F2-3F67-3D442653E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71067" y="1827893"/>
              <a:ext cx="200082" cy="137283"/>
            </a:xfrm>
            <a:prstGeom prst="rect">
              <a:avLst/>
            </a:prstGeom>
            <a:effectLst/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D6990706-C319-9897-48FA-363EC17994B0}"/>
              </a:ext>
            </a:extLst>
          </p:cNvPr>
          <p:cNvSpPr txBox="1"/>
          <p:nvPr/>
        </p:nvSpPr>
        <p:spPr>
          <a:xfrm>
            <a:off x="6577689" y="-17180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4146278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ADCB9A03-F41D-CD1F-94C1-41F8D5F14A5F}"/>
              </a:ext>
            </a:extLst>
          </p:cNvPr>
          <p:cNvSpPr/>
          <p:nvPr/>
        </p:nvSpPr>
        <p:spPr>
          <a:xfrm>
            <a:off x="3286010" y="742951"/>
            <a:ext cx="2804786" cy="5577353"/>
          </a:xfrm>
          <a:prstGeom prst="rect">
            <a:avLst/>
          </a:prstGeom>
          <a:solidFill>
            <a:srgbClr val="C9D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975F35FF-E02D-3DDF-ED10-77027E88D2A5}"/>
              </a:ext>
            </a:extLst>
          </p:cNvPr>
          <p:cNvGrpSpPr/>
          <p:nvPr/>
        </p:nvGrpSpPr>
        <p:grpSpPr>
          <a:xfrm>
            <a:off x="4448731" y="4333594"/>
            <a:ext cx="1862351" cy="1862351"/>
            <a:chOff x="-179598" y="3728861"/>
            <a:chExt cx="2475248" cy="2475248"/>
          </a:xfrm>
        </p:grpSpPr>
        <p:pic>
          <p:nvPicPr>
            <p:cNvPr id="56" name="Imagem 55" descr="Mapa&#10;&#10;Descrição gerada automaticamente">
              <a:extLst>
                <a:ext uri="{FF2B5EF4-FFF2-40B4-BE49-F238E27FC236}">
                  <a16:creationId xmlns:a16="http://schemas.microsoft.com/office/drawing/2014/main" id="{9D5FA115-03AC-6B7C-493D-F0227841B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9598" y="3728861"/>
              <a:ext cx="2475248" cy="2475248"/>
            </a:xfrm>
            <a:prstGeom prst="rect">
              <a:avLst/>
            </a:prstGeom>
            <a:ln>
              <a:solidFill>
                <a:srgbClr val="283B4C"/>
              </a:solidFill>
            </a:ln>
          </p:spPr>
        </p:pic>
        <p:sp>
          <p:nvSpPr>
            <p:cNvPr id="58" name="Triângulo Retângulo 57">
              <a:extLst>
                <a:ext uri="{FF2B5EF4-FFF2-40B4-BE49-F238E27FC236}">
                  <a16:creationId xmlns:a16="http://schemas.microsoft.com/office/drawing/2014/main" id="{D3379C1D-8EE5-3CC7-D487-62C0B0C9E86A}"/>
                </a:ext>
              </a:extLst>
            </p:cNvPr>
            <p:cNvSpPr/>
            <p:nvPr/>
          </p:nvSpPr>
          <p:spPr>
            <a:xfrm flipH="1">
              <a:off x="662730" y="5301842"/>
              <a:ext cx="1624531" cy="893878"/>
            </a:xfrm>
            <a:prstGeom prst="rtTriangle">
              <a:avLst/>
            </a:prstGeom>
            <a:solidFill>
              <a:srgbClr val="C9DF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7" name="Retângulo 56">
            <a:extLst>
              <a:ext uri="{FF2B5EF4-FFF2-40B4-BE49-F238E27FC236}">
                <a16:creationId xmlns:a16="http://schemas.microsoft.com/office/drawing/2014/main" id="{8E99628F-E43A-B93F-0034-9E2CB46B855C}"/>
              </a:ext>
            </a:extLst>
          </p:cNvPr>
          <p:cNvSpPr/>
          <p:nvPr/>
        </p:nvSpPr>
        <p:spPr>
          <a:xfrm>
            <a:off x="-22215" y="742951"/>
            <a:ext cx="3329334" cy="557735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40" name="Tabela 5">
            <a:extLst>
              <a:ext uri="{FF2B5EF4-FFF2-40B4-BE49-F238E27FC236}">
                <a16:creationId xmlns:a16="http://schemas.microsoft.com/office/drawing/2014/main" id="{665220DF-6606-DB1A-7E17-F2FEBC5A0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385561"/>
              </p:ext>
            </p:extLst>
          </p:nvPr>
        </p:nvGraphicFramePr>
        <p:xfrm>
          <a:off x="6569477" y="1934676"/>
          <a:ext cx="5393224" cy="312244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213354">
                  <a:extLst>
                    <a:ext uri="{9D8B030D-6E8A-4147-A177-3AD203B41FA5}">
                      <a16:colId xmlns:a16="http://schemas.microsoft.com/office/drawing/2014/main" val="1408385982"/>
                    </a:ext>
                  </a:extLst>
                </a:gridCol>
                <a:gridCol w="1179870">
                  <a:extLst>
                    <a:ext uri="{9D8B030D-6E8A-4147-A177-3AD203B41FA5}">
                      <a16:colId xmlns:a16="http://schemas.microsoft.com/office/drawing/2014/main" val="3980485582"/>
                    </a:ext>
                  </a:extLst>
                </a:gridCol>
              </a:tblGrid>
              <a:tr h="1277998">
                <a:tc>
                  <a:txBody>
                    <a:bodyPr/>
                    <a:lstStyle/>
                    <a:p>
                      <a:pPr marL="342900" marR="0" lvl="0" indent="-34290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pt-BR" sz="1400" b="1" i="0" dirty="0">
                          <a:solidFill>
                            <a:srgbClr val="283B4C"/>
                          </a:solidFill>
                        </a:rPr>
                        <a:t>Hidrovia Lagoa Mirim – Canal de São Gonçalo</a:t>
                      </a:r>
                    </a:p>
                    <a:p>
                      <a:pPr marL="342900" marR="0" lvl="0" indent="-34290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pt-BR" sz="1400" b="1" i="0" dirty="0">
                          <a:solidFill>
                            <a:srgbClr val="283B4C"/>
                          </a:solidFill>
                        </a:rPr>
                        <a:t>Barra Norte do Rio Amazonas / Arco Amazônico</a:t>
                      </a:r>
                    </a:p>
                    <a:p>
                      <a:pPr marL="342900" marR="0" lvl="0" indent="-34290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pt-BR" sz="1400" b="1" i="0" dirty="0">
                          <a:solidFill>
                            <a:srgbClr val="283B4C"/>
                          </a:solidFill>
                        </a:rPr>
                        <a:t>Pedral do Lourenço</a:t>
                      </a:r>
                      <a:endParaRPr lang="pt-BR" sz="1400" b="1" i="1" dirty="0">
                        <a:solidFill>
                          <a:srgbClr val="283B4C"/>
                        </a:solidFill>
                      </a:endParaRPr>
                    </a:p>
                    <a:p>
                      <a:pPr marL="342900" marR="0" lvl="0" indent="-34290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pt-BR" sz="1400" b="1" dirty="0">
                          <a:solidFill>
                            <a:srgbClr val="283B4C"/>
                          </a:solidFill>
                        </a:rPr>
                        <a:t>Hidrovia Paraná-Tietê</a:t>
                      </a:r>
                      <a:endParaRPr lang="pt-BR" sz="1400" b="0" dirty="0">
                        <a:solidFill>
                          <a:srgbClr val="283B4C"/>
                        </a:solidFill>
                      </a:endParaRPr>
                    </a:p>
                    <a:p>
                      <a:pPr marL="342900" marR="0" lvl="0" indent="-34290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pt-BR" sz="1400" b="1" dirty="0">
                          <a:solidFill>
                            <a:srgbClr val="283B4C"/>
                          </a:solidFill>
                        </a:rPr>
                        <a:t>Paraguai</a:t>
                      </a:r>
                      <a:endParaRPr lang="en-US" sz="1400" b="0" kern="1200" dirty="0">
                        <a:solidFill>
                          <a:srgbClr val="283B4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1600" b="1" i="1" dirty="0">
                        <a:solidFill>
                          <a:srgbClr val="283B4C"/>
                        </a:solidFill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564619"/>
                  </a:ext>
                </a:extLst>
              </a:tr>
              <a:tr h="157451"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pt-BR" sz="1600" b="1" dirty="0">
                        <a:solidFill>
                          <a:srgbClr val="283B4C"/>
                        </a:solidFill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4332" marR="64332" marT="32166" marB="3216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166580"/>
                  </a:ext>
                </a:extLst>
              </a:tr>
              <a:tr h="305213">
                <a:tc gridSpan="2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283B4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73244"/>
                  </a:ext>
                </a:extLst>
              </a:tr>
              <a:tr h="188597">
                <a:tc gridSpan="2">
                  <a:txBody>
                    <a:bodyPr/>
                    <a:lstStyle/>
                    <a:p>
                      <a:pPr marL="0" marR="0" lvl="0" indent="0" algn="just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13835"/>
                  </a:ext>
                </a:extLst>
              </a:tr>
            </a:tbl>
          </a:graphicData>
        </a:graphic>
      </p:graphicFrame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8</a:t>
            </a:fld>
            <a:endParaRPr lang="pt-BR" sz="1600" dirty="0">
              <a:solidFill>
                <a:schemeClr val="bg1"/>
              </a:solidFill>
            </a:endParaRPr>
          </a:p>
        </p:txBody>
      </p: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9BCFCEBC-6E9E-E002-C1B7-C132E1CDA1F9}"/>
              </a:ext>
            </a:extLst>
          </p:cNvPr>
          <p:cNvGrpSpPr/>
          <p:nvPr/>
        </p:nvGrpSpPr>
        <p:grpSpPr>
          <a:xfrm>
            <a:off x="339801" y="694581"/>
            <a:ext cx="5342239" cy="5602637"/>
            <a:chOff x="162947" y="748583"/>
            <a:chExt cx="5342239" cy="5602637"/>
          </a:xfrm>
        </p:grpSpPr>
        <p:pic>
          <p:nvPicPr>
            <p:cNvPr id="43" name="Gráfico 42">
              <a:extLst>
                <a:ext uri="{FF2B5EF4-FFF2-40B4-BE49-F238E27FC236}">
                  <a16:creationId xmlns:a16="http://schemas.microsoft.com/office/drawing/2014/main" id="{CF674008-E348-5585-89FC-97F494978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2947" y="748583"/>
              <a:ext cx="5342239" cy="5602637"/>
            </a:xfrm>
            <a:prstGeom prst="rect">
              <a:avLst/>
            </a:prstGeom>
          </p:spPr>
        </p:pic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9CD0A940-3619-1062-B70A-6D9DD3664C91}"/>
                </a:ext>
              </a:extLst>
            </p:cNvPr>
            <p:cNvSpPr/>
            <p:nvPr/>
          </p:nvSpPr>
          <p:spPr>
            <a:xfrm>
              <a:off x="2980557" y="5831912"/>
              <a:ext cx="151867" cy="151867"/>
            </a:xfrm>
            <a:prstGeom prst="ellipse">
              <a:avLst/>
            </a:prstGeom>
            <a:solidFill>
              <a:srgbClr val="65B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F34B82F9-3F34-4310-A575-EAE3C590FB91}"/>
                </a:ext>
              </a:extLst>
            </p:cNvPr>
            <p:cNvSpPr/>
            <p:nvPr/>
          </p:nvSpPr>
          <p:spPr>
            <a:xfrm>
              <a:off x="3056490" y="1370362"/>
              <a:ext cx="151867" cy="151867"/>
            </a:xfrm>
            <a:prstGeom prst="ellipse">
              <a:avLst/>
            </a:prstGeom>
            <a:solidFill>
              <a:srgbClr val="65B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9653FBD6-404B-1098-B82B-39F60987BDFB}"/>
                </a:ext>
              </a:extLst>
            </p:cNvPr>
            <p:cNvSpPr/>
            <p:nvPr/>
          </p:nvSpPr>
          <p:spPr>
            <a:xfrm>
              <a:off x="3550820" y="1998697"/>
              <a:ext cx="151867" cy="151867"/>
            </a:xfrm>
            <a:prstGeom prst="ellipse">
              <a:avLst/>
            </a:prstGeom>
            <a:solidFill>
              <a:srgbClr val="65B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46" name="Elipse 45">
              <a:extLst>
                <a:ext uri="{FF2B5EF4-FFF2-40B4-BE49-F238E27FC236}">
                  <a16:creationId xmlns:a16="http://schemas.microsoft.com/office/drawing/2014/main" id="{1DD4DE61-4EA8-0270-A4AA-B578C4DBEA18}"/>
                </a:ext>
              </a:extLst>
            </p:cNvPr>
            <p:cNvSpPr/>
            <p:nvPr/>
          </p:nvSpPr>
          <p:spPr>
            <a:xfrm>
              <a:off x="3056490" y="4163949"/>
              <a:ext cx="151867" cy="151867"/>
            </a:xfrm>
            <a:prstGeom prst="ellipse">
              <a:avLst/>
            </a:prstGeom>
            <a:solidFill>
              <a:srgbClr val="65B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7F347C07-80A8-D282-9F20-3990883CDF48}"/>
                </a:ext>
              </a:extLst>
            </p:cNvPr>
            <p:cNvSpPr/>
            <p:nvPr/>
          </p:nvSpPr>
          <p:spPr>
            <a:xfrm>
              <a:off x="2424309" y="4305989"/>
              <a:ext cx="151867" cy="151867"/>
            </a:xfrm>
            <a:prstGeom prst="ellipse">
              <a:avLst/>
            </a:prstGeom>
            <a:solidFill>
              <a:srgbClr val="65B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12" name="Google Shape;156;p17">
            <a:extLst>
              <a:ext uri="{FF2B5EF4-FFF2-40B4-BE49-F238E27FC236}">
                <a16:creationId xmlns:a16="http://schemas.microsoft.com/office/drawing/2014/main" id="{6159EFD7-2D43-C238-1F76-95A6B86377EB}"/>
              </a:ext>
            </a:extLst>
          </p:cNvPr>
          <p:cNvSpPr txBox="1">
            <a:spLocks/>
          </p:cNvSpPr>
          <p:nvPr/>
        </p:nvSpPr>
        <p:spPr>
          <a:xfrm>
            <a:off x="5016616" y="1155968"/>
            <a:ext cx="6474947" cy="489859"/>
          </a:xfrm>
          <a:prstGeom prst="rect">
            <a:avLst/>
          </a:prstGeom>
          <a:solidFill>
            <a:srgbClr val="283B4C"/>
          </a:solidFill>
          <a:ln>
            <a:noFill/>
          </a:ln>
        </p:spPr>
        <p:txBody>
          <a:bodyPr spcFirstLastPara="1" vert="horz" wrap="square" lIns="74283" tIns="37131" rIns="74283" bIns="37131" rtlCol="0" anchor="ctr" anchorCtr="0">
            <a:normAutofit/>
          </a:bodyPr>
          <a:lstStyle>
            <a:lvl1pPr algn="ctr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lt1"/>
              </a:buClr>
              <a:buSzPts val="3600"/>
              <a:buFontTx/>
            </a:pPr>
            <a:r>
              <a:rPr lang="pt-BR" sz="28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CONCESSÕES HIDROVIÁRIAS</a:t>
            </a:r>
          </a:p>
        </p:txBody>
      </p:sp>
      <p:graphicFrame>
        <p:nvGraphicFramePr>
          <p:cNvPr id="52" name="Tabela 5">
            <a:extLst>
              <a:ext uri="{FF2B5EF4-FFF2-40B4-BE49-F238E27FC236}">
                <a16:creationId xmlns:a16="http://schemas.microsoft.com/office/drawing/2014/main" id="{884F49D1-2EA3-659C-DEA6-3DF09FFDD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500620"/>
              </p:ext>
            </p:extLst>
          </p:nvPr>
        </p:nvGraphicFramePr>
        <p:xfrm>
          <a:off x="229901" y="4369624"/>
          <a:ext cx="2997385" cy="451201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41650">
                  <a:extLst>
                    <a:ext uri="{9D8B030D-6E8A-4147-A177-3AD203B41FA5}">
                      <a16:colId xmlns:a16="http://schemas.microsoft.com/office/drawing/2014/main" val="1408385982"/>
                    </a:ext>
                  </a:extLst>
                </a:gridCol>
                <a:gridCol w="655735">
                  <a:extLst>
                    <a:ext uri="{9D8B030D-6E8A-4147-A177-3AD203B41FA5}">
                      <a16:colId xmlns:a16="http://schemas.microsoft.com/office/drawing/2014/main" val="3980485582"/>
                    </a:ext>
                  </a:extLst>
                </a:gridCol>
              </a:tblGrid>
              <a:tr h="260904">
                <a:tc>
                  <a:txBody>
                    <a:bodyPr/>
                    <a:lstStyle/>
                    <a:p>
                      <a:pPr marL="285750" marR="0" lvl="0" indent="-28575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1100" b="1" i="0" dirty="0" err="1">
                          <a:solidFill>
                            <a:srgbClr val="283B4C"/>
                          </a:solidFill>
                        </a:rPr>
                        <a:t>Àrea</a:t>
                      </a:r>
                      <a:r>
                        <a:rPr lang="pt-BR" sz="1100" b="1" i="0" dirty="0">
                          <a:solidFill>
                            <a:srgbClr val="283B4C"/>
                          </a:solidFill>
                        </a:rPr>
                        <a:t> </a:t>
                      </a:r>
                      <a:r>
                        <a:rPr lang="pt-BR" sz="1100" b="1" i="0" dirty="0" err="1">
                          <a:solidFill>
                            <a:srgbClr val="283B4C"/>
                          </a:solidFill>
                        </a:rPr>
                        <a:t>B</a:t>
                      </a:r>
                      <a:r>
                        <a:rPr lang="pt-BR" sz="1100" b="1" i="1" dirty="0" err="1">
                          <a:solidFill>
                            <a:srgbClr val="283B4C"/>
                          </a:solidFill>
                        </a:rPr>
                        <a:t>rownfield</a:t>
                      </a:r>
                      <a:endParaRPr lang="pt-BR" sz="1100" b="1" i="1" dirty="0">
                        <a:solidFill>
                          <a:srgbClr val="283B4C"/>
                        </a:solidFill>
                      </a:endParaRPr>
                    </a:p>
                    <a:p>
                      <a:pPr marL="285750" marR="0" lvl="0" indent="-28575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1100" b="1" dirty="0">
                          <a:solidFill>
                            <a:srgbClr val="283B4C"/>
                          </a:solidFill>
                        </a:rPr>
                        <a:t>Investimentos planejados:</a:t>
                      </a:r>
                    </a:p>
                    <a:p>
                      <a:pPr marL="457200" marR="0" lvl="1" indent="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pt-BR" sz="1100" b="0" dirty="0">
                          <a:solidFill>
                            <a:srgbClr val="283B4C"/>
                          </a:solidFill>
                        </a:rPr>
                        <a:t>US$ 20 milhões</a:t>
                      </a:r>
                    </a:p>
                    <a:p>
                      <a:pPr marL="285750" marR="0" lvl="0" indent="-28575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1100" b="1" dirty="0">
                          <a:solidFill>
                            <a:srgbClr val="283B4C"/>
                          </a:solidFill>
                        </a:rPr>
                        <a:t>Importância</a:t>
                      </a:r>
                      <a:r>
                        <a:rPr lang="pt-BR" sz="1100" b="0" dirty="0">
                          <a:solidFill>
                            <a:srgbClr val="283B4C"/>
                          </a:solidFill>
                        </a:rPr>
                        <a:t>: </a:t>
                      </a:r>
                      <a:r>
                        <a:rPr lang="pt-BR" sz="1100" b="0" kern="1200" dirty="0">
                          <a:solidFill>
                            <a:srgbClr val="283B4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integração logística entre o Brasil e o Uruguai e desenvolvimento do potencial econômico do transporte aquaviário de cargas e passageiros na hidrovia.</a:t>
                      </a:r>
                      <a:endParaRPr lang="en-US" sz="1100" b="0" kern="1200" dirty="0">
                        <a:solidFill>
                          <a:srgbClr val="283B4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1600" b="1" i="1" dirty="0">
                        <a:solidFill>
                          <a:srgbClr val="283B4C"/>
                        </a:solidFill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564619"/>
                  </a:ext>
                </a:extLst>
              </a:tr>
              <a:tr h="584397">
                <a:tc>
                  <a:txBody>
                    <a:bodyPr/>
                    <a:lstStyle/>
                    <a:p>
                      <a:pPr marL="0" marR="0" lvl="0" indent="0" algn="l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pt-BR" sz="1600" b="1" dirty="0">
                        <a:solidFill>
                          <a:srgbClr val="283B4C"/>
                        </a:solidFill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4332" marR="64332" marT="32166" marB="3216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166580"/>
                  </a:ext>
                </a:extLst>
              </a:tr>
              <a:tr h="1436758">
                <a:tc gridSpan="2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283B4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73244"/>
                  </a:ext>
                </a:extLst>
              </a:tr>
              <a:tr h="260904">
                <a:tc gridSpan="2">
                  <a:txBody>
                    <a:bodyPr/>
                    <a:lstStyle/>
                    <a:p>
                      <a:pPr marL="0" marR="0" lvl="0" indent="0" algn="just" defTabSz="10560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4332" marR="64332" marT="32166" marB="3216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13835"/>
                  </a:ext>
                </a:extLst>
              </a:tr>
            </a:tbl>
          </a:graphicData>
        </a:graphic>
      </p:graphicFrame>
      <p:sp>
        <p:nvSpPr>
          <p:cNvPr id="53" name="CaixaDeTexto 52">
            <a:extLst>
              <a:ext uri="{FF2B5EF4-FFF2-40B4-BE49-F238E27FC236}">
                <a16:creationId xmlns:a16="http://schemas.microsoft.com/office/drawing/2014/main" id="{6B010560-5952-7969-70A9-7703C8946F2D}"/>
              </a:ext>
            </a:extLst>
          </p:cNvPr>
          <p:cNvSpPr txBox="1"/>
          <p:nvPr/>
        </p:nvSpPr>
        <p:spPr>
          <a:xfrm>
            <a:off x="97108" y="3802634"/>
            <a:ext cx="4463969" cy="436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688" marR="301050">
              <a:lnSpc>
                <a:spcPct val="104299"/>
              </a:lnSpc>
            </a:pPr>
            <a:r>
              <a:rPr lang="en-US" sz="1100" b="1" dirty="0" err="1">
                <a:solidFill>
                  <a:srgbClr val="283B4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Lagoa</a:t>
            </a:r>
            <a:r>
              <a:rPr lang="en-US" sz="1100" b="1" dirty="0">
                <a:solidFill>
                  <a:srgbClr val="283B4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 </a:t>
            </a:r>
            <a:r>
              <a:rPr lang="en-US" sz="1100" b="1" dirty="0" err="1">
                <a:solidFill>
                  <a:srgbClr val="283B4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Mirim</a:t>
            </a:r>
            <a:r>
              <a:rPr lang="en-US" sz="1100" b="1" dirty="0">
                <a:solidFill>
                  <a:srgbClr val="283B4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 </a:t>
            </a:r>
          </a:p>
          <a:p>
            <a:pPr marL="109688" marR="301050">
              <a:lnSpc>
                <a:spcPct val="104299"/>
              </a:lnSpc>
            </a:pPr>
            <a:r>
              <a:rPr lang="en-US" sz="1000" b="1" dirty="0">
                <a:solidFill>
                  <a:srgbClr val="283B4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Status: </a:t>
            </a:r>
            <a:r>
              <a:rPr lang="en-US" sz="1000" dirty="0" err="1">
                <a:solidFill>
                  <a:srgbClr val="283B4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Avaliações</a:t>
            </a:r>
            <a:r>
              <a:rPr lang="en-US" sz="1000" dirty="0">
                <a:solidFill>
                  <a:srgbClr val="283B4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 de </a:t>
            </a:r>
            <a:r>
              <a:rPr lang="en-US" sz="1000" dirty="0" err="1">
                <a:solidFill>
                  <a:srgbClr val="283B4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"/>
              </a:rPr>
              <a:t>viabilidade</a:t>
            </a:r>
            <a:endParaRPr lang="en-US" sz="1000" dirty="0">
              <a:solidFill>
                <a:srgbClr val="283B4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AC469B0C-C34E-34EA-E623-5A47E7F25813}"/>
              </a:ext>
            </a:extLst>
          </p:cNvPr>
          <p:cNvSpPr txBox="1"/>
          <p:nvPr/>
        </p:nvSpPr>
        <p:spPr>
          <a:xfrm>
            <a:off x="6510578" y="4071272"/>
            <a:ext cx="4980986" cy="1492716"/>
          </a:xfrm>
          <a:prstGeom prst="rect">
            <a:avLst/>
          </a:prstGeom>
          <a:solidFill>
            <a:srgbClr val="283B4C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2021 – Plano Nacional de Logística 2035 (PNL 2035) – EPL</a:t>
            </a:r>
          </a:p>
          <a:p>
            <a:pPr lvl="1">
              <a:spcAft>
                <a:spcPts val="1200"/>
              </a:spcAft>
            </a:pPr>
            <a:r>
              <a:rPr lang="pt-BR" sz="1400" dirty="0">
                <a:solidFill>
                  <a:schemeClr val="bg1"/>
                </a:solidFill>
              </a:rPr>
              <a:t>em elaboração - Plano Setorial Hidroviário (PSH)</a:t>
            </a:r>
          </a:p>
          <a:p>
            <a:pPr lvl="1">
              <a:spcAft>
                <a:spcPts val="1800"/>
              </a:spcAft>
            </a:pPr>
            <a:r>
              <a:rPr lang="pt-BR" sz="1400" dirty="0">
                <a:solidFill>
                  <a:schemeClr val="bg1"/>
                </a:solidFill>
              </a:rPr>
              <a:t>em elaboração - Plano Setorial Portuário (PSPORT)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2022 – Plano Geral de Outorgas Hidroviário (PGO ) – ANTAQ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AC52287-4B4C-F6A3-32AB-9DBA07DCE88A}"/>
              </a:ext>
            </a:extLst>
          </p:cNvPr>
          <p:cNvSpPr txBox="1"/>
          <p:nvPr/>
        </p:nvSpPr>
        <p:spPr>
          <a:xfrm>
            <a:off x="6517619" y="-57268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939258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9</a:t>
            </a:fld>
            <a:endParaRPr lang="pt-BR" sz="1600" dirty="0">
              <a:solidFill>
                <a:schemeClr val="bg1"/>
              </a:solidFill>
            </a:endParaRP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2E7D8EF-4650-5537-D74C-E842DCF565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7211102"/>
              </p:ext>
            </p:extLst>
          </p:nvPr>
        </p:nvGraphicFramePr>
        <p:xfrm>
          <a:off x="-190539" y="1558290"/>
          <a:ext cx="5681407" cy="4202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CaixaDeTexto 9">
            <a:extLst>
              <a:ext uri="{FF2B5EF4-FFF2-40B4-BE49-F238E27FC236}">
                <a16:creationId xmlns:a16="http://schemas.microsoft.com/office/drawing/2014/main" id="{A51A7CB8-F67B-29C5-7461-45D33FCECCC6}"/>
              </a:ext>
            </a:extLst>
          </p:cNvPr>
          <p:cNvSpPr txBox="1"/>
          <p:nvPr/>
        </p:nvSpPr>
        <p:spPr>
          <a:xfrm>
            <a:off x="539785" y="5880608"/>
            <a:ext cx="56814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dirty="0">
                <a:solidFill>
                  <a:prstClr val="black"/>
                </a:solidFill>
              </a:rPr>
              <a:t>*A mesma carga pode ser transportada entre a Região Amazônica e a Tocantins Araguaia e, assim, contabilizada nas duas.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EF605FD-A47F-A017-E8D6-F79AC37689A9}"/>
              </a:ext>
            </a:extLst>
          </p:cNvPr>
          <p:cNvSpPr txBox="1"/>
          <p:nvPr/>
        </p:nvSpPr>
        <p:spPr>
          <a:xfrm>
            <a:off x="374238" y="1079320"/>
            <a:ext cx="29246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0" baseline="0" dirty="0">
                <a:solidFill>
                  <a:srgbClr val="283B4C"/>
                </a:solidFill>
                <a:effectLst/>
              </a:rPr>
              <a:t>Transporte de Cargas por Região Hidrográfica</a:t>
            </a:r>
            <a:endParaRPr lang="pt-BR" sz="2000" dirty="0">
              <a:solidFill>
                <a:srgbClr val="283B4C"/>
              </a:solidFill>
              <a:effectLst/>
            </a:endParaRPr>
          </a:p>
          <a:p>
            <a:endParaRPr lang="pt-BR" dirty="0">
              <a:solidFill>
                <a:srgbClr val="283B4C"/>
              </a:solidFill>
            </a:endParaRPr>
          </a:p>
        </p:txBody>
      </p:sp>
      <p:graphicFrame>
        <p:nvGraphicFramePr>
          <p:cNvPr id="34" name="Gráfico 33">
            <a:extLst>
              <a:ext uri="{FF2B5EF4-FFF2-40B4-BE49-F238E27FC236}">
                <a16:creationId xmlns:a16="http://schemas.microsoft.com/office/drawing/2014/main" id="{44186809-AF85-D959-B740-11124CC050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5282561"/>
              </p:ext>
            </p:extLst>
          </p:nvPr>
        </p:nvGraphicFramePr>
        <p:xfrm>
          <a:off x="4928806" y="2214628"/>
          <a:ext cx="6228276" cy="3322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Retângulo 34">
            <a:extLst>
              <a:ext uri="{FF2B5EF4-FFF2-40B4-BE49-F238E27FC236}">
                <a16:creationId xmlns:a16="http://schemas.microsoft.com/office/drawing/2014/main" id="{79B0C72D-4E43-FA2D-D205-51059B5FBB82}"/>
              </a:ext>
            </a:extLst>
          </p:cNvPr>
          <p:cNvSpPr/>
          <p:nvPr/>
        </p:nvSpPr>
        <p:spPr>
          <a:xfrm>
            <a:off x="4928806" y="1141571"/>
            <a:ext cx="6228276" cy="815480"/>
          </a:xfrm>
          <a:prstGeom prst="rect">
            <a:avLst/>
          </a:prstGeom>
          <a:solidFill>
            <a:srgbClr val="283B4C"/>
          </a:solidFill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 nas Vias Interiores – 2021: 108,5 milhões ton.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1125A24-318D-3BAE-50E1-9B8E22010F2E}"/>
              </a:ext>
            </a:extLst>
          </p:cNvPr>
          <p:cNvSpPr txBox="1"/>
          <p:nvPr/>
        </p:nvSpPr>
        <p:spPr>
          <a:xfrm rot="16200000">
            <a:off x="9461514" y="3179825"/>
            <a:ext cx="37945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283B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Evolução 2010-2021: 44%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79075FC-55EA-B416-9565-B4AD613EBC10}"/>
              </a:ext>
            </a:extLst>
          </p:cNvPr>
          <p:cNvSpPr txBox="1"/>
          <p:nvPr/>
        </p:nvSpPr>
        <p:spPr>
          <a:xfrm>
            <a:off x="6577689" y="-36914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95523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D93A7A97-DD23-9F29-839A-4649736B2B11}"/>
              </a:ext>
            </a:extLst>
          </p:cNvPr>
          <p:cNvGrpSpPr/>
          <p:nvPr/>
        </p:nvGrpSpPr>
        <p:grpSpPr>
          <a:xfrm>
            <a:off x="-813849" y="811549"/>
            <a:ext cx="7284883" cy="5721534"/>
            <a:chOff x="-2936" y="815340"/>
            <a:chExt cx="6998582" cy="5496673"/>
          </a:xfrm>
        </p:grpSpPr>
        <p:pic>
          <p:nvPicPr>
            <p:cNvPr id="4" name="Imagem 3" descr="Diagrama, Mapa&#10;&#10;Descrição gerada automaticamente">
              <a:extLst>
                <a:ext uri="{FF2B5EF4-FFF2-40B4-BE49-F238E27FC236}">
                  <a16:creationId xmlns:a16="http://schemas.microsoft.com/office/drawing/2014/main" id="{0B34389C-E4B8-8766-D82E-1F3A70DD75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61"/>
            <a:stretch/>
          </p:blipFill>
          <p:spPr>
            <a:xfrm>
              <a:off x="-2936" y="815340"/>
              <a:ext cx="6998582" cy="5496624"/>
            </a:xfrm>
            <a:prstGeom prst="rect">
              <a:avLst/>
            </a:prstGeom>
          </p:spPr>
        </p:pic>
        <p:sp>
          <p:nvSpPr>
            <p:cNvPr id="5" name="Triângulo Retângulo 4">
              <a:extLst>
                <a:ext uri="{FF2B5EF4-FFF2-40B4-BE49-F238E27FC236}">
                  <a16:creationId xmlns:a16="http://schemas.microsoft.com/office/drawing/2014/main" id="{92A0BA57-90F7-4177-2604-F523BA282E26}"/>
                </a:ext>
              </a:extLst>
            </p:cNvPr>
            <p:cNvSpPr/>
            <p:nvPr/>
          </p:nvSpPr>
          <p:spPr>
            <a:xfrm flipH="1">
              <a:off x="1845578" y="3808602"/>
              <a:ext cx="5150068" cy="2503411"/>
            </a:xfrm>
            <a:prstGeom prst="rtTriangle">
              <a:avLst/>
            </a:prstGeom>
            <a:solidFill>
              <a:srgbClr val="C9DF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" name="Google Shape;156;p17">
            <a:extLst>
              <a:ext uri="{FF2B5EF4-FFF2-40B4-BE49-F238E27FC236}">
                <a16:creationId xmlns:a16="http://schemas.microsoft.com/office/drawing/2014/main" id="{CFEBC9B3-1739-9F83-A921-35550BCBE3B7}"/>
              </a:ext>
            </a:extLst>
          </p:cNvPr>
          <p:cNvSpPr txBox="1">
            <a:spLocks/>
          </p:cNvSpPr>
          <p:nvPr/>
        </p:nvSpPr>
        <p:spPr>
          <a:xfrm>
            <a:off x="4450080" y="1155968"/>
            <a:ext cx="7041484" cy="489859"/>
          </a:xfrm>
          <a:prstGeom prst="rect">
            <a:avLst/>
          </a:prstGeom>
          <a:solidFill>
            <a:srgbClr val="283B4C"/>
          </a:solidFill>
          <a:ln>
            <a:noFill/>
          </a:ln>
        </p:spPr>
        <p:txBody>
          <a:bodyPr spcFirstLastPara="1" vert="horz" wrap="square" lIns="74283" tIns="37131" rIns="74283" bIns="37131" rtlCol="0" anchor="ctr" anchorCtr="0">
            <a:normAutofit/>
          </a:bodyPr>
          <a:lstStyle>
            <a:lvl1pPr algn="ctr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lt1"/>
              </a:buClr>
              <a:buSzPts val="3600"/>
              <a:buFontTx/>
            </a:pPr>
            <a:r>
              <a:rPr lang="pt-BR" sz="28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PERSPECTIVA DE MOVIMENTAÇÃO DE CARGA</a:t>
            </a: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10</a:t>
            </a:fld>
            <a:endParaRPr lang="pt-BR" sz="1600" dirty="0">
              <a:solidFill>
                <a:schemeClr val="bg1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6089E10-3BB0-A1B8-0E66-CCF17E6E6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104361"/>
            <a:ext cx="5409266" cy="359767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E80373E-0950-11C3-18DB-0E42C6F35A1F}"/>
              </a:ext>
            </a:extLst>
          </p:cNvPr>
          <p:cNvSpPr txBox="1"/>
          <p:nvPr/>
        </p:nvSpPr>
        <p:spPr>
          <a:xfrm>
            <a:off x="2842069" y="5421881"/>
            <a:ext cx="2555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0" dirty="0">
                <a:solidFill>
                  <a:srgbClr val="283B4C"/>
                </a:solidFill>
                <a:effectLst/>
                <a:latin typeface="-apple-system"/>
              </a:rPr>
              <a:t>MOVIMENTAÇÃO</a:t>
            </a:r>
          </a:p>
          <a:p>
            <a:r>
              <a:rPr lang="pt-BR" b="1" i="0" dirty="0">
                <a:solidFill>
                  <a:srgbClr val="283B4C"/>
                </a:solidFill>
                <a:effectLst/>
                <a:latin typeface="-apple-system"/>
              </a:rPr>
              <a:t>DE CARGA FEEDER</a:t>
            </a:r>
            <a:endParaRPr lang="pt-BR" b="1" dirty="0">
              <a:solidFill>
                <a:srgbClr val="283B4C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78D6BAA-4C45-E223-5656-7A20E4F16DA1}"/>
              </a:ext>
            </a:extLst>
          </p:cNvPr>
          <p:cNvSpPr txBox="1"/>
          <p:nvPr/>
        </p:nvSpPr>
        <p:spPr>
          <a:xfrm>
            <a:off x="6096000" y="2223624"/>
            <a:ext cx="540926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283B4C"/>
                </a:solidFill>
              </a:rPr>
              <a:t>Cabotagem por perfil de carga</a:t>
            </a:r>
          </a:p>
          <a:p>
            <a:pPr algn="ctr"/>
            <a:r>
              <a:rPr lang="pt-BR" b="1" dirty="0">
                <a:solidFill>
                  <a:srgbClr val="283B4C"/>
                </a:solidFill>
              </a:rPr>
              <a:t>2010 a 2021 (em milhões de toneladas)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6F1770-A483-EAE8-C54C-0051E304398F}"/>
              </a:ext>
            </a:extLst>
          </p:cNvPr>
          <p:cNvSpPr txBox="1"/>
          <p:nvPr/>
        </p:nvSpPr>
        <p:spPr>
          <a:xfrm>
            <a:off x="6577689" y="-17180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3194942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1E2A80C-E0DC-2408-F8B3-C2C5DACFBEA1}"/>
              </a:ext>
            </a:extLst>
          </p:cNvPr>
          <p:cNvGrpSpPr/>
          <p:nvPr/>
        </p:nvGrpSpPr>
        <p:grpSpPr>
          <a:xfrm>
            <a:off x="-2921" y="-6349"/>
            <a:ext cx="12194921" cy="1932441"/>
            <a:chOff x="-2921" y="-6349"/>
            <a:chExt cx="12194921" cy="193244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01EF4C5-7DB1-E244-91C9-9C61266C8430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50B3BBED-0CAB-ADDF-BE4F-DFCEBD4B153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3" name="Retângulo 5">
                <a:extLst>
                  <a:ext uri="{FF2B5EF4-FFF2-40B4-BE49-F238E27FC236}">
                    <a16:creationId xmlns:a16="http://schemas.microsoft.com/office/drawing/2014/main" id="{EC40374A-1C79-36E5-19B5-074E12857A72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tângulo 5">
                <a:extLst>
                  <a:ext uri="{FF2B5EF4-FFF2-40B4-BE49-F238E27FC236}">
                    <a16:creationId xmlns:a16="http://schemas.microsoft.com/office/drawing/2014/main" id="{C5F893B7-78EC-A458-7ECC-32FF8FF59F1D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26" name="Triângulo isósceles 9">
                <a:extLst>
                  <a:ext uri="{FF2B5EF4-FFF2-40B4-BE49-F238E27FC236}">
                    <a16:creationId xmlns:a16="http://schemas.microsoft.com/office/drawing/2014/main" id="{60568671-D7D9-514C-954C-042A290DB0F3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7" name="Triângulo isósceles 9">
                <a:extLst>
                  <a:ext uri="{FF2B5EF4-FFF2-40B4-BE49-F238E27FC236}">
                    <a16:creationId xmlns:a16="http://schemas.microsoft.com/office/drawing/2014/main" id="{058299E9-B3A7-62BD-E62D-2DDCA4B32ECB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8" name="Triângulo isósceles 9">
                <a:extLst>
                  <a:ext uri="{FF2B5EF4-FFF2-40B4-BE49-F238E27FC236}">
                    <a16:creationId xmlns:a16="http://schemas.microsoft.com/office/drawing/2014/main" id="{FB654EEB-528E-3D7D-70C6-43E59BA97F1D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Retângulo 7">
              <a:extLst>
                <a:ext uri="{FF2B5EF4-FFF2-40B4-BE49-F238E27FC236}">
                  <a16:creationId xmlns:a16="http://schemas.microsoft.com/office/drawing/2014/main" id="{620BFF4B-19E7-D239-5B57-D1857A1FBD02}"/>
                </a:ext>
              </a:extLst>
            </p:cNvPr>
            <p:cNvSpPr/>
            <p:nvPr/>
          </p:nvSpPr>
          <p:spPr>
            <a:xfrm>
              <a:off x="-2921" y="742951"/>
              <a:ext cx="2924660" cy="1183141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660" h="1183141">
                  <a:moveTo>
                    <a:pt x="2922" y="0"/>
                  </a:moveTo>
                  <a:lnTo>
                    <a:pt x="2924660" y="0"/>
                  </a:lnTo>
                  <a:cubicBezTo>
                    <a:pt x="1795949" y="316593"/>
                    <a:pt x="1153009" y="661761"/>
                    <a:pt x="485" y="1183141"/>
                  </a:cubicBezTo>
                  <a:cubicBezTo>
                    <a:pt x="-1878" y="666523"/>
                    <a:pt x="5285" y="516618"/>
                    <a:pt x="292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8" name="Google Shape;156;p17">
            <a:extLst>
              <a:ext uri="{FF2B5EF4-FFF2-40B4-BE49-F238E27FC236}">
                <a16:creationId xmlns:a16="http://schemas.microsoft.com/office/drawing/2014/main" id="{CFEBC9B3-1739-9F83-A921-35550BCBE3B7}"/>
              </a:ext>
            </a:extLst>
          </p:cNvPr>
          <p:cNvSpPr txBox="1">
            <a:spLocks/>
          </p:cNvSpPr>
          <p:nvPr/>
        </p:nvSpPr>
        <p:spPr>
          <a:xfrm>
            <a:off x="324989" y="918463"/>
            <a:ext cx="11427987" cy="489859"/>
          </a:xfrm>
          <a:prstGeom prst="rect">
            <a:avLst/>
          </a:prstGeom>
          <a:solidFill>
            <a:srgbClr val="283B4C"/>
          </a:solidFill>
          <a:ln>
            <a:noFill/>
          </a:ln>
        </p:spPr>
        <p:txBody>
          <a:bodyPr spcFirstLastPara="1" vert="horz" wrap="square" lIns="74283" tIns="37131" rIns="74283" bIns="37131" rtlCol="0" anchor="ctr" anchorCtr="0">
            <a:noAutofit/>
          </a:bodyPr>
          <a:lstStyle>
            <a:lvl1pPr algn="ctr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lt1"/>
              </a:buClr>
              <a:buSzPts val="3600"/>
              <a:buFontTx/>
            </a:pPr>
            <a:r>
              <a:rPr lang="pt-BR" sz="32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Projeções para 2022 e 2023 – modelo trimestral nacional </a:t>
            </a: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11</a:t>
            </a:fld>
            <a:endParaRPr lang="pt-BR" sz="1600" dirty="0">
              <a:solidFill>
                <a:schemeClr val="bg1"/>
              </a:solidFill>
            </a:endParaRPr>
          </a:p>
        </p:txBody>
      </p:sp>
      <p:pic>
        <p:nvPicPr>
          <p:cNvPr id="84" name="Imagem 83">
            <a:extLst>
              <a:ext uri="{FF2B5EF4-FFF2-40B4-BE49-F238E27FC236}">
                <a16:creationId xmlns:a16="http://schemas.microsoft.com/office/drawing/2014/main" id="{3DE59436-0289-9DA2-A96A-E7739A3A5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802" y="1408322"/>
            <a:ext cx="6418209" cy="4824484"/>
          </a:xfrm>
          <a:prstGeom prst="rect">
            <a:avLst/>
          </a:prstGeom>
        </p:spPr>
      </p:pic>
      <p:grpSp>
        <p:nvGrpSpPr>
          <p:cNvPr id="86" name="Grupo 20">
            <a:extLst>
              <a:ext uri="{FF2B5EF4-FFF2-40B4-BE49-F238E27FC236}">
                <a16:creationId xmlns:a16="http://schemas.microsoft.com/office/drawing/2014/main" id="{2C3DD4B1-E78D-8374-1981-E04D2E380833}"/>
              </a:ext>
            </a:extLst>
          </p:cNvPr>
          <p:cNvGrpSpPr/>
          <p:nvPr/>
        </p:nvGrpSpPr>
        <p:grpSpPr>
          <a:xfrm>
            <a:off x="1458524" y="1632574"/>
            <a:ext cx="3253456" cy="1093540"/>
            <a:chOff x="624169" y="2057868"/>
            <a:chExt cx="4232741" cy="1422694"/>
          </a:xfrm>
        </p:grpSpPr>
        <p:sp>
          <p:nvSpPr>
            <p:cNvPr id="105" name="CaixaDeTexto 104">
              <a:extLst>
                <a:ext uri="{FF2B5EF4-FFF2-40B4-BE49-F238E27FC236}">
                  <a16:creationId xmlns:a16="http://schemas.microsoft.com/office/drawing/2014/main" id="{D813EB3C-9EF2-1E74-4C77-FEA5DBC08943}"/>
                </a:ext>
              </a:extLst>
            </p:cNvPr>
            <p:cNvSpPr txBox="1"/>
            <p:nvPr/>
          </p:nvSpPr>
          <p:spPr>
            <a:xfrm>
              <a:off x="1893562" y="2071124"/>
              <a:ext cx="27431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milhões</a:t>
              </a:r>
            </a:p>
          </p:txBody>
        </p:sp>
        <p:sp>
          <p:nvSpPr>
            <p:cNvPr id="106" name="CaixaDeTexto 105">
              <a:extLst>
                <a:ext uri="{FF2B5EF4-FFF2-40B4-BE49-F238E27FC236}">
                  <a16:creationId xmlns:a16="http://schemas.microsoft.com/office/drawing/2014/main" id="{566C89F2-8E37-6F1D-5A91-D0CB054D53F7}"/>
                </a:ext>
              </a:extLst>
            </p:cNvPr>
            <p:cNvSpPr txBox="1"/>
            <p:nvPr/>
          </p:nvSpPr>
          <p:spPr>
            <a:xfrm>
              <a:off x="1923239" y="2502836"/>
              <a:ext cx="2759825" cy="400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toneladas</a:t>
              </a:r>
            </a:p>
          </p:txBody>
        </p:sp>
        <p:sp>
          <p:nvSpPr>
            <p:cNvPr id="107" name="CaixaDeTexto 106">
              <a:extLst>
                <a:ext uri="{FF2B5EF4-FFF2-40B4-BE49-F238E27FC236}">
                  <a16:creationId xmlns:a16="http://schemas.microsoft.com/office/drawing/2014/main" id="{C83C9394-F67F-B4D0-C5BC-9AE41AE9948D}"/>
                </a:ext>
              </a:extLst>
            </p:cNvPr>
            <p:cNvSpPr txBox="1"/>
            <p:nvPr/>
          </p:nvSpPr>
          <p:spPr>
            <a:xfrm>
              <a:off x="624169" y="2057868"/>
              <a:ext cx="17156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6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303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B47CFA3B-0945-B4A0-60C9-89A00CB17EC8}"/>
                </a:ext>
              </a:extLst>
            </p:cNvPr>
            <p:cNvSpPr txBox="1"/>
            <p:nvPr/>
          </p:nvSpPr>
          <p:spPr>
            <a:xfrm>
              <a:off x="804463" y="2895787"/>
              <a:ext cx="18426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2,3%</a:t>
              </a:r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:a16="http://schemas.microsoft.com/office/drawing/2014/main" id="{9DBBA40A-27BA-FFCF-C3C4-7215E98113E1}"/>
                </a:ext>
              </a:extLst>
            </p:cNvPr>
            <p:cNvSpPr txBox="1"/>
            <p:nvPr/>
          </p:nvSpPr>
          <p:spPr>
            <a:xfrm>
              <a:off x="2151774" y="2970733"/>
              <a:ext cx="2705136" cy="493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800" baseline="-25000" dirty="0">
                  <a:latin typeface="Calibri" panose="020F0502020204030204"/>
                </a:rPr>
                <a:t>4</a:t>
              </a:r>
              <a:r>
                <a:rPr kumimoji="0" lang="pt-BR" sz="2800" b="0" i="0" u="none" strike="noStrike" kern="1200" cap="none" spc="0" normalizeH="0" baseline="-2500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ºTrim</a:t>
              </a: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2022/21</a:t>
              </a:r>
            </a:p>
          </p:txBody>
        </p:sp>
      </p:grpSp>
      <p:cxnSp>
        <p:nvCxnSpPr>
          <p:cNvPr id="87" name="Conector reto 86">
            <a:extLst>
              <a:ext uri="{FF2B5EF4-FFF2-40B4-BE49-F238E27FC236}">
                <a16:creationId xmlns:a16="http://schemas.microsoft.com/office/drawing/2014/main" id="{656364A0-64D3-3A4F-1DAF-7A92EC7C78FB}"/>
              </a:ext>
            </a:extLst>
          </p:cNvPr>
          <p:cNvCxnSpPr>
            <a:cxnSpLocks/>
          </p:cNvCxnSpPr>
          <p:nvPr/>
        </p:nvCxnSpPr>
        <p:spPr>
          <a:xfrm>
            <a:off x="5040990" y="1651153"/>
            <a:ext cx="0" cy="4463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A3A18C5D-20AD-A7E2-57A8-82C00B0D77D0}"/>
              </a:ext>
            </a:extLst>
          </p:cNvPr>
          <p:cNvSpPr txBox="1"/>
          <p:nvPr/>
        </p:nvSpPr>
        <p:spPr>
          <a:xfrm>
            <a:off x="402672" y="1407092"/>
            <a:ext cx="1775502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aseline="-25000" noProof="0" dirty="0">
                <a:solidFill>
                  <a:prstClr val="black"/>
                </a:solidFill>
                <a:latin typeface="Calibri" panose="020F0502020204030204"/>
              </a:rPr>
              <a:t>4</a:t>
            </a:r>
            <a:r>
              <a:rPr kumimoji="0" lang="pt-BR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ºTrim-2022</a:t>
            </a:r>
          </a:p>
        </p:txBody>
      </p:sp>
      <p:grpSp>
        <p:nvGrpSpPr>
          <p:cNvPr id="89" name="Grupo 20">
            <a:extLst>
              <a:ext uri="{FF2B5EF4-FFF2-40B4-BE49-F238E27FC236}">
                <a16:creationId xmlns:a16="http://schemas.microsoft.com/office/drawing/2014/main" id="{8E1F8230-AD4F-5077-290E-82D7010B8E9E}"/>
              </a:ext>
            </a:extLst>
          </p:cNvPr>
          <p:cNvGrpSpPr/>
          <p:nvPr/>
        </p:nvGrpSpPr>
        <p:grpSpPr>
          <a:xfrm>
            <a:off x="1246414" y="3180187"/>
            <a:ext cx="3475963" cy="1094521"/>
            <a:chOff x="348214" y="2084061"/>
            <a:chExt cx="4522226" cy="1423970"/>
          </a:xfrm>
        </p:grpSpPr>
        <p:sp>
          <p:nvSpPr>
            <p:cNvPr id="100" name="CaixaDeTexto 99">
              <a:extLst>
                <a:ext uri="{FF2B5EF4-FFF2-40B4-BE49-F238E27FC236}">
                  <a16:creationId xmlns:a16="http://schemas.microsoft.com/office/drawing/2014/main" id="{76FB2D7D-9412-4DF1-49CA-6B1F008147EF}"/>
                </a:ext>
              </a:extLst>
            </p:cNvPr>
            <p:cNvSpPr txBox="1"/>
            <p:nvPr/>
          </p:nvSpPr>
          <p:spPr>
            <a:xfrm>
              <a:off x="2080941" y="2116635"/>
              <a:ext cx="2743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milhões</a:t>
              </a:r>
            </a:p>
          </p:txBody>
        </p:sp>
        <p:sp>
          <p:nvSpPr>
            <p:cNvPr id="101" name="CaixaDeTexto 100">
              <a:extLst>
                <a:ext uri="{FF2B5EF4-FFF2-40B4-BE49-F238E27FC236}">
                  <a16:creationId xmlns:a16="http://schemas.microsoft.com/office/drawing/2014/main" id="{8508B342-A6FD-DD9F-059A-09F45037389B}"/>
                </a:ext>
              </a:extLst>
            </p:cNvPr>
            <p:cNvSpPr txBox="1"/>
            <p:nvPr/>
          </p:nvSpPr>
          <p:spPr>
            <a:xfrm>
              <a:off x="2110619" y="2548346"/>
              <a:ext cx="2759821" cy="400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toneladas</a:t>
              </a:r>
            </a:p>
          </p:txBody>
        </p:sp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id="{522C1D9D-A164-FE8B-1B4F-135C741F215F}"/>
                </a:ext>
              </a:extLst>
            </p:cNvPr>
            <p:cNvSpPr txBox="1"/>
            <p:nvPr/>
          </p:nvSpPr>
          <p:spPr>
            <a:xfrm>
              <a:off x="348214" y="2084061"/>
              <a:ext cx="2309926" cy="1081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6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4800" dirty="0">
                  <a:solidFill>
                    <a:prstClr val="black"/>
                  </a:solidFill>
                  <a:latin typeface="Calibri" panose="020F0502020204030204"/>
                </a:rPr>
                <a:t>1208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CaixaDeTexto 102">
              <a:extLst>
                <a:ext uri="{FF2B5EF4-FFF2-40B4-BE49-F238E27FC236}">
                  <a16:creationId xmlns:a16="http://schemas.microsoft.com/office/drawing/2014/main" id="{94DC66D7-850A-5419-19DE-C97810973C3D}"/>
                </a:ext>
              </a:extLst>
            </p:cNvPr>
            <p:cNvSpPr txBox="1"/>
            <p:nvPr/>
          </p:nvSpPr>
          <p:spPr>
            <a:xfrm>
              <a:off x="804463" y="2895787"/>
              <a:ext cx="18426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-0,5%</a:t>
              </a:r>
            </a:p>
          </p:txBody>
        </p:sp>
        <p:sp>
          <p:nvSpPr>
            <p:cNvPr id="104" name="CaixaDeTexto 103">
              <a:extLst>
                <a:ext uri="{FF2B5EF4-FFF2-40B4-BE49-F238E27FC236}">
                  <a16:creationId xmlns:a16="http://schemas.microsoft.com/office/drawing/2014/main" id="{E798021C-CE6D-42B1-EC52-CF96D9FC8E72}"/>
                </a:ext>
              </a:extLst>
            </p:cNvPr>
            <p:cNvSpPr txBox="1"/>
            <p:nvPr/>
          </p:nvSpPr>
          <p:spPr>
            <a:xfrm>
              <a:off x="2327121" y="3014184"/>
              <a:ext cx="2271744" cy="493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Ano</a:t>
              </a: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2022/21</a:t>
              </a:r>
            </a:p>
          </p:txBody>
        </p:sp>
      </p:grp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67B82572-37A2-1100-284D-93505F52E87B}"/>
              </a:ext>
            </a:extLst>
          </p:cNvPr>
          <p:cNvSpPr txBox="1"/>
          <p:nvPr/>
        </p:nvSpPr>
        <p:spPr>
          <a:xfrm>
            <a:off x="402672" y="2934572"/>
            <a:ext cx="1775502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aseline="-25000" noProof="0" dirty="0">
                <a:solidFill>
                  <a:prstClr val="black"/>
                </a:solidFill>
                <a:latin typeface="Calibri" panose="020F0502020204030204"/>
              </a:rPr>
              <a:t>Ano</a:t>
            </a:r>
            <a:r>
              <a:rPr kumimoji="0" lang="pt-BR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-2022</a:t>
            </a:r>
          </a:p>
        </p:txBody>
      </p:sp>
      <p:grpSp>
        <p:nvGrpSpPr>
          <p:cNvPr id="91" name="Grupo 20">
            <a:extLst>
              <a:ext uri="{FF2B5EF4-FFF2-40B4-BE49-F238E27FC236}">
                <a16:creationId xmlns:a16="http://schemas.microsoft.com/office/drawing/2014/main" id="{07F8C9A9-A735-0BBA-8FA4-AD5A50B002A5}"/>
              </a:ext>
            </a:extLst>
          </p:cNvPr>
          <p:cNvGrpSpPr/>
          <p:nvPr/>
        </p:nvGrpSpPr>
        <p:grpSpPr>
          <a:xfrm>
            <a:off x="1246415" y="4756946"/>
            <a:ext cx="3458822" cy="1382168"/>
            <a:chOff x="348215" y="2084061"/>
            <a:chExt cx="4499922" cy="1798198"/>
          </a:xfrm>
        </p:grpSpPr>
        <p:sp>
          <p:nvSpPr>
            <p:cNvPr id="95" name="CaixaDeTexto 94">
              <a:extLst>
                <a:ext uri="{FF2B5EF4-FFF2-40B4-BE49-F238E27FC236}">
                  <a16:creationId xmlns:a16="http://schemas.microsoft.com/office/drawing/2014/main" id="{257C137E-C397-637B-07EA-5C3EDFFE7353}"/>
                </a:ext>
              </a:extLst>
            </p:cNvPr>
            <p:cNvSpPr txBox="1"/>
            <p:nvPr/>
          </p:nvSpPr>
          <p:spPr>
            <a:xfrm>
              <a:off x="2058635" y="2104055"/>
              <a:ext cx="2743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milhões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id="{6D048AC5-5225-3BF2-64EC-6EC4FB09D2E2}"/>
                </a:ext>
              </a:extLst>
            </p:cNvPr>
            <p:cNvSpPr txBox="1"/>
            <p:nvPr/>
          </p:nvSpPr>
          <p:spPr>
            <a:xfrm>
              <a:off x="2088312" y="2535766"/>
              <a:ext cx="27598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toneladas</a:t>
              </a:r>
            </a:p>
          </p:txBody>
        </p:sp>
        <p:sp>
          <p:nvSpPr>
            <p:cNvPr id="97" name="CaixaDeTexto 96">
              <a:extLst>
                <a:ext uri="{FF2B5EF4-FFF2-40B4-BE49-F238E27FC236}">
                  <a16:creationId xmlns:a16="http://schemas.microsoft.com/office/drawing/2014/main" id="{A1FF38F7-6B58-9BDC-F978-31D9A7878829}"/>
                </a:ext>
              </a:extLst>
            </p:cNvPr>
            <p:cNvSpPr txBox="1"/>
            <p:nvPr/>
          </p:nvSpPr>
          <p:spPr>
            <a:xfrm>
              <a:off x="348215" y="2084061"/>
              <a:ext cx="1991610" cy="1081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6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4800" dirty="0">
                  <a:solidFill>
                    <a:prstClr val="black"/>
                  </a:solidFill>
                  <a:latin typeface="Calibri" panose="020F0502020204030204"/>
                </a:rPr>
                <a:t>1228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CaixaDeTexto 97">
              <a:extLst>
                <a:ext uri="{FF2B5EF4-FFF2-40B4-BE49-F238E27FC236}">
                  <a16:creationId xmlns:a16="http://schemas.microsoft.com/office/drawing/2014/main" id="{19B609CD-92CC-4500-2C1E-AB6D458A9B5E}"/>
                </a:ext>
              </a:extLst>
            </p:cNvPr>
            <p:cNvSpPr txBox="1"/>
            <p:nvPr/>
          </p:nvSpPr>
          <p:spPr>
            <a:xfrm>
              <a:off x="804463" y="2895787"/>
              <a:ext cx="18426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1,7%</a:t>
              </a:r>
            </a:p>
          </p:txBody>
        </p:sp>
        <p:sp>
          <p:nvSpPr>
            <p:cNvPr id="99" name="CaixaDeTexto 98">
              <a:extLst>
                <a:ext uri="{FF2B5EF4-FFF2-40B4-BE49-F238E27FC236}">
                  <a16:creationId xmlns:a16="http://schemas.microsoft.com/office/drawing/2014/main" id="{27164434-371F-4C85-8F22-5911988A8302}"/>
                </a:ext>
              </a:extLst>
            </p:cNvPr>
            <p:cNvSpPr txBox="1"/>
            <p:nvPr/>
          </p:nvSpPr>
          <p:spPr>
            <a:xfrm>
              <a:off x="2095282" y="3014690"/>
              <a:ext cx="2658291" cy="867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Ano</a:t>
              </a: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2023/22 (estimado)</a:t>
              </a:r>
            </a:p>
          </p:txBody>
        </p:sp>
      </p:grp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85AA724F-AE1A-1A4A-D34C-E4A5447D82B9}"/>
              </a:ext>
            </a:extLst>
          </p:cNvPr>
          <p:cNvSpPr txBox="1"/>
          <p:nvPr/>
        </p:nvSpPr>
        <p:spPr>
          <a:xfrm>
            <a:off x="402672" y="4511330"/>
            <a:ext cx="1775502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aseline="-25000" dirty="0">
                <a:solidFill>
                  <a:prstClr val="black"/>
                </a:solidFill>
                <a:latin typeface="Calibri" panose="020F0502020204030204"/>
              </a:rPr>
              <a:t>Ano</a:t>
            </a:r>
            <a:r>
              <a:rPr kumimoji="0" lang="pt-BR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-2023</a:t>
            </a:r>
          </a:p>
        </p:txBody>
      </p:sp>
      <p:cxnSp>
        <p:nvCxnSpPr>
          <p:cNvPr id="93" name="Conector reto 92">
            <a:extLst>
              <a:ext uri="{FF2B5EF4-FFF2-40B4-BE49-F238E27FC236}">
                <a16:creationId xmlns:a16="http://schemas.microsoft.com/office/drawing/2014/main" id="{AEE700C9-7FAD-8C34-44C4-B5B2070DCB2F}"/>
              </a:ext>
            </a:extLst>
          </p:cNvPr>
          <p:cNvCxnSpPr/>
          <p:nvPr/>
        </p:nvCxnSpPr>
        <p:spPr>
          <a:xfrm flipH="1">
            <a:off x="1275932" y="4484238"/>
            <a:ext cx="2095612" cy="48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to 93">
            <a:extLst>
              <a:ext uri="{FF2B5EF4-FFF2-40B4-BE49-F238E27FC236}">
                <a16:creationId xmlns:a16="http://schemas.microsoft.com/office/drawing/2014/main" id="{1D5E216B-E071-40E8-991F-C43101FDB0E1}"/>
              </a:ext>
            </a:extLst>
          </p:cNvPr>
          <p:cNvCxnSpPr/>
          <p:nvPr/>
        </p:nvCxnSpPr>
        <p:spPr>
          <a:xfrm flipH="1">
            <a:off x="1246415" y="2920223"/>
            <a:ext cx="2095612" cy="48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5B0C421-7730-4E62-F42A-613D99141021}"/>
              </a:ext>
            </a:extLst>
          </p:cNvPr>
          <p:cNvSpPr txBox="1"/>
          <p:nvPr/>
        </p:nvSpPr>
        <p:spPr>
          <a:xfrm>
            <a:off x="6577689" y="-17180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2547897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Navio no mar&#10;&#10;Descrição gerada automaticamente com confiança média">
            <a:extLst>
              <a:ext uri="{FF2B5EF4-FFF2-40B4-BE49-F238E27FC236}">
                <a16:creationId xmlns:a16="http://schemas.microsoft.com/office/drawing/2014/main" id="{347662D6-4A83-F52B-77F2-6BC0DA5A8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207" y="738278"/>
            <a:ext cx="8414550" cy="5598912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75786B1-A256-DFC6-17D2-B6C142D825A4}"/>
              </a:ext>
            </a:extLst>
          </p:cNvPr>
          <p:cNvGrpSpPr/>
          <p:nvPr/>
        </p:nvGrpSpPr>
        <p:grpSpPr>
          <a:xfrm>
            <a:off x="-12308" y="-6349"/>
            <a:ext cx="12204308" cy="1941967"/>
            <a:chOff x="-12308" y="-6349"/>
            <a:chExt cx="12204308" cy="1941967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ED520504-CBF1-A4E1-68EB-83D03B0250C3}"/>
                </a:ext>
              </a:extLst>
            </p:cNvPr>
            <p:cNvSpPr/>
            <p:nvPr/>
          </p:nvSpPr>
          <p:spPr>
            <a:xfrm>
              <a:off x="-12308" y="742952"/>
              <a:ext cx="2934046" cy="1192666"/>
            </a:xfrm>
            <a:custGeom>
              <a:avLst/>
              <a:gdLst>
                <a:gd name="connsiteX0" fmla="*/ 0 w 2893163"/>
                <a:gd name="connsiteY0" fmla="*/ 0 h 1535567"/>
                <a:gd name="connsiteX1" fmla="*/ 2893163 w 2893163"/>
                <a:gd name="connsiteY1" fmla="*/ 0 h 1535567"/>
                <a:gd name="connsiteX2" fmla="*/ 2893163 w 2893163"/>
                <a:gd name="connsiteY2" fmla="*/ 1535567 h 1535567"/>
                <a:gd name="connsiteX3" fmla="*/ 0 w 2893163"/>
                <a:gd name="connsiteY3" fmla="*/ 1535567 h 1535567"/>
                <a:gd name="connsiteX4" fmla="*/ 0 w 2893163"/>
                <a:gd name="connsiteY4" fmla="*/ 0 h 1535567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893163"/>
                <a:gd name="connsiteY0" fmla="*/ 0 h 1549855"/>
                <a:gd name="connsiteX1" fmla="*/ 2893163 w 2893163"/>
                <a:gd name="connsiteY1" fmla="*/ 0 h 1549855"/>
                <a:gd name="connsiteX2" fmla="*/ 21376 w 2893163"/>
                <a:gd name="connsiteY2" fmla="*/ 1549855 h 1549855"/>
                <a:gd name="connsiteX3" fmla="*/ 0 w 2893163"/>
                <a:gd name="connsiteY3" fmla="*/ 1535567 h 1549855"/>
                <a:gd name="connsiteX4" fmla="*/ 0 w 2893163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1535567 h 1549855"/>
                <a:gd name="connsiteX4" fmla="*/ 0 w 2921738"/>
                <a:gd name="connsiteY4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21376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0 w 2921738"/>
                <a:gd name="connsiteY0" fmla="*/ 0 h 1549855"/>
                <a:gd name="connsiteX1" fmla="*/ 2921738 w 2921738"/>
                <a:gd name="connsiteY1" fmla="*/ 757238 h 1549855"/>
                <a:gd name="connsiteX2" fmla="*/ 7088 w 2921738"/>
                <a:gd name="connsiteY2" fmla="*/ 1549855 h 1549855"/>
                <a:gd name="connsiteX3" fmla="*/ 0 w 2921738"/>
                <a:gd name="connsiteY3" fmla="*/ 0 h 1549855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745117"/>
                <a:gd name="connsiteX1" fmla="*/ 2924660 w 2924660"/>
                <a:gd name="connsiteY1" fmla="*/ 757238 h 1745117"/>
                <a:gd name="connsiteX2" fmla="*/ 485 w 2924660"/>
                <a:gd name="connsiteY2" fmla="*/ 1745117 h 1745117"/>
                <a:gd name="connsiteX3" fmla="*/ 2922 w 2924660"/>
                <a:gd name="connsiteY3" fmla="*/ 0 h 1745117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940379"/>
                <a:gd name="connsiteX1" fmla="*/ 2924660 w 2924660"/>
                <a:gd name="connsiteY1" fmla="*/ 757238 h 1940379"/>
                <a:gd name="connsiteX2" fmla="*/ 485 w 2924660"/>
                <a:gd name="connsiteY2" fmla="*/ 1940379 h 1940379"/>
                <a:gd name="connsiteX3" fmla="*/ 2922 w 2924660"/>
                <a:gd name="connsiteY3" fmla="*/ 0 h 1940379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2922 w 2924660"/>
                <a:gd name="connsiteY0" fmla="*/ 0 h 1183141"/>
                <a:gd name="connsiteX1" fmla="*/ 2924660 w 2924660"/>
                <a:gd name="connsiteY1" fmla="*/ 0 h 1183141"/>
                <a:gd name="connsiteX2" fmla="*/ 485 w 2924660"/>
                <a:gd name="connsiteY2" fmla="*/ 1183141 h 1183141"/>
                <a:gd name="connsiteX3" fmla="*/ 2922 w 2924660"/>
                <a:gd name="connsiteY3" fmla="*/ 0 h 1183141"/>
                <a:gd name="connsiteX0" fmla="*/ 0 w 2946905"/>
                <a:gd name="connsiteY0" fmla="*/ 0 h 1183141"/>
                <a:gd name="connsiteX1" fmla="*/ 2946905 w 2946905"/>
                <a:gd name="connsiteY1" fmla="*/ 0 h 1183141"/>
                <a:gd name="connsiteX2" fmla="*/ 22730 w 2946905"/>
                <a:gd name="connsiteY2" fmla="*/ 1183141 h 1183141"/>
                <a:gd name="connsiteX3" fmla="*/ 0 w 2946905"/>
                <a:gd name="connsiteY3" fmla="*/ 0 h 1183141"/>
                <a:gd name="connsiteX0" fmla="*/ 0 w 2927855"/>
                <a:gd name="connsiteY0" fmla="*/ 0 h 1183141"/>
                <a:gd name="connsiteX1" fmla="*/ 2927855 w 2927855"/>
                <a:gd name="connsiteY1" fmla="*/ 0 h 1183141"/>
                <a:gd name="connsiteX2" fmla="*/ 3680 w 2927855"/>
                <a:gd name="connsiteY2" fmla="*/ 1183141 h 1183141"/>
                <a:gd name="connsiteX3" fmla="*/ 0 w 2927855"/>
                <a:gd name="connsiteY3" fmla="*/ 0 h 1183141"/>
                <a:gd name="connsiteX0" fmla="*/ 6191 w 2934046"/>
                <a:gd name="connsiteY0" fmla="*/ 0 h 1192666"/>
                <a:gd name="connsiteX1" fmla="*/ 2934046 w 2934046"/>
                <a:gd name="connsiteY1" fmla="*/ 0 h 1192666"/>
                <a:gd name="connsiteX2" fmla="*/ 346 w 2934046"/>
                <a:gd name="connsiteY2" fmla="*/ 1192666 h 1192666"/>
                <a:gd name="connsiteX3" fmla="*/ 6191 w 2934046"/>
                <a:gd name="connsiteY3" fmla="*/ 0 h 1192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4046" h="1192666">
                  <a:moveTo>
                    <a:pt x="6191" y="0"/>
                  </a:moveTo>
                  <a:lnTo>
                    <a:pt x="2934046" y="0"/>
                  </a:lnTo>
                  <a:cubicBezTo>
                    <a:pt x="1805335" y="316593"/>
                    <a:pt x="1152870" y="671286"/>
                    <a:pt x="346" y="1192666"/>
                  </a:cubicBezTo>
                  <a:cubicBezTo>
                    <a:pt x="-2017" y="676048"/>
                    <a:pt x="8554" y="516618"/>
                    <a:pt x="619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14D1C16E-DC49-9A94-60B3-B8AB0CB7E253}"/>
                </a:ext>
              </a:extLst>
            </p:cNvPr>
            <p:cNvGrpSpPr/>
            <p:nvPr/>
          </p:nvGrpSpPr>
          <p:grpSpPr>
            <a:xfrm>
              <a:off x="-1" y="-6349"/>
              <a:ext cx="12192001" cy="821689"/>
              <a:chOff x="-1" y="-6349"/>
              <a:chExt cx="12192001" cy="821689"/>
            </a:xfrm>
          </p:grpSpPr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8E58636A-599E-9F2C-E38A-DFB8FD94EF0B}"/>
                  </a:ext>
                </a:extLst>
              </p:cNvPr>
              <p:cNvSpPr/>
              <p:nvPr/>
            </p:nvSpPr>
            <p:spPr>
              <a:xfrm>
                <a:off x="-1" y="1"/>
                <a:ext cx="12191986" cy="8153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53B1D0D1-0B08-C7E5-7658-7CD494C1A1CA}"/>
                  </a:ext>
                </a:extLst>
              </p:cNvPr>
              <p:cNvSpPr/>
              <p:nvPr/>
            </p:nvSpPr>
            <p:spPr>
              <a:xfrm>
                <a:off x="-1" y="0"/>
                <a:ext cx="5584316" cy="745507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37118"/>
                  <a:gd name="connsiteX1" fmla="*/ 5670041 w 5670041"/>
                  <a:gd name="connsiteY1" fmla="*/ 1136 h 737118"/>
                  <a:gd name="connsiteX2" fmla="*/ 3123392 w 5670041"/>
                  <a:gd name="connsiteY2" fmla="*/ 697882 h 737118"/>
                  <a:gd name="connsiteX3" fmla="*/ 0 w 5670041"/>
                  <a:gd name="connsiteY3" fmla="*/ 737118 h 737118"/>
                  <a:gd name="connsiteX4" fmla="*/ 0 w 5670041"/>
                  <a:gd name="connsiteY4" fmla="*/ 0 h 737118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3126"/>
                  <a:gd name="connsiteX1" fmla="*/ 5670041 w 5670041"/>
                  <a:gd name="connsiteY1" fmla="*/ 1136 h 743126"/>
                  <a:gd name="connsiteX2" fmla="*/ 2978136 w 5670041"/>
                  <a:gd name="connsiteY2" fmla="*/ 743126 h 743126"/>
                  <a:gd name="connsiteX3" fmla="*/ 0 w 5670041"/>
                  <a:gd name="connsiteY3" fmla="*/ 737118 h 743126"/>
                  <a:gd name="connsiteX4" fmla="*/ 0 w 5670041"/>
                  <a:gd name="connsiteY4" fmla="*/ 0 h 74312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2909080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35116"/>
                  <a:gd name="connsiteY0" fmla="*/ 0 h 745507"/>
                  <a:gd name="connsiteX1" fmla="*/ 5635116 w 5635116"/>
                  <a:gd name="connsiteY1" fmla="*/ 1136 h 745507"/>
                  <a:gd name="connsiteX2" fmla="*/ 2909080 w 5635116"/>
                  <a:gd name="connsiteY2" fmla="*/ 745507 h 745507"/>
                  <a:gd name="connsiteX3" fmla="*/ 0 w 5635116"/>
                  <a:gd name="connsiteY3" fmla="*/ 737118 h 745507"/>
                  <a:gd name="connsiteX4" fmla="*/ 0 w 56351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  <a:gd name="connsiteX0" fmla="*/ 0 w 5584316"/>
                  <a:gd name="connsiteY0" fmla="*/ 0 h 745507"/>
                  <a:gd name="connsiteX1" fmla="*/ 5584316 w 5584316"/>
                  <a:gd name="connsiteY1" fmla="*/ 1136 h 745507"/>
                  <a:gd name="connsiteX2" fmla="*/ 2909080 w 5584316"/>
                  <a:gd name="connsiteY2" fmla="*/ 745507 h 745507"/>
                  <a:gd name="connsiteX3" fmla="*/ 0 w 5584316"/>
                  <a:gd name="connsiteY3" fmla="*/ 737118 h 745507"/>
                  <a:gd name="connsiteX4" fmla="*/ 0 w 5584316"/>
                  <a:gd name="connsiteY4" fmla="*/ 0 h 7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4316" h="745507">
                    <a:moveTo>
                      <a:pt x="0" y="0"/>
                    </a:moveTo>
                    <a:lnTo>
                      <a:pt x="5584316" y="1136"/>
                    </a:lnTo>
                    <a:cubicBezTo>
                      <a:pt x="4639389" y="206397"/>
                      <a:pt x="4335018" y="251321"/>
                      <a:pt x="2909080" y="745507"/>
                    </a:cubicBezTo>
                    <a:lnTo>
                      <a:pt x="0" y="7371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48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" name="Retângulo 5">
                <a:extLst>
                  <a:ext uri="{FF2B5EF4-FFF2-40B4-BE49-F238E27FC236}">
                    <a16:creationId xmlns:a16="http://schemas.microsoft.com/office/drawing/2014/main" id="{22ED36CE-BA0D-5ED5-D730-6309FC7BA150}"/>
                  </a:ext>
                </a:extLst>
              </p:cNvPr>
              <p:cNvSpPr/>
              <p:nvPr/>
            </p:nvSpPr>
            <p:spPr>
              <a:xfrm rot="10800000">
                <a:off x="3164680" y="-1138"/>
                <a:ext cx="9027305" cy="744088"/>
              </a:xfrm>
              <a:custGeom>
                <a:avLst/>
                <a:gdLst>
                  <a:gd name="connsiteX0" fmla="*/ 0 w 12192001"/>
                  <a:gd name="connsiteY0" fmla="*/ 0 h 737118"/>
                  <a:gd name="connsiteX1" fmla="*/ 12192001 w 12192001"/>
                  <a:gd name="connsiteY1" fmla="*/ 0 h 737118"/>
                  <a:gd name="connsiteX2" fmla="*/ 12192001 w 12192001"/>
                  <a:gd name="connsiteY2" fmla="*/ 737118 h 737118"/>
                  <a:gd name="connsiteX3" fmla="*/ 0 w 12192001"/>
                  <a:gd name="connsiteY3" fmla="*/ 737118 h 737118"/>
                  <a:gd name="connsiteX4" fmla="*/ 0 w 12192001"/>
                  <a:gd name="connsiteY4" fmla="*/ 0 h 737118"/>
                  <a:gd name="connsiteX0" fmla="*/ 0 w 12192001"/>
                  <a:gd name="connsiteY0" fmla="*/ 0 h 745507"/>
                  <a:gd name="connsiteX1" fmla="*/ 12192001 w 12192001"/>
                  <a:gd name="connsiteY1" fmla="*/ 0 h 745507"/>
                  <a:gd name="connsiteX2" fmla="*/ 3106724 w 12192001"/>
                  <a:gd name="connsiteY2" fmla="*/ 745507 h 745507"/>
                  <a:gd name="connsiteX3" fmla="*/ 0 w 12192001"/>
                  <a:gd name="connsiteY3" fmla="*/ 737118 h 745507"/>
                  <a:gd name="connsiteX4" fmla="*/ 0 w 12192001"/>
                  <a:gd name="connsiteY4" fmla="*/ 0 h 745507"/>
                  <a:gd name="connsiteX0" fmla="*/ 0 w 5103303"/>
                  <a:gd name="connsiteY0" fmla="*/ 8389 h 753896"/>
                  <a:gd name="connsiteX1" fmla="*/ 5103303 w 5103303"/>
                  <a:gd name="connsiteY1" fmla="*/ 0 h 753896"/>
                  <a:gd name="connsiteX2" fmla="*/ 3106724 w 5103303"/>
                  <a:gd name="connsiteY2" fmla="*/ 753896 h 753896"/>
                  <a:gd name="connsiteX3" fmla="*/ 0 w 5103303"/>
                  <a:gd name="connsiteY3" fmla="*/ 745507 h 753896"/>
                  <a:gd name="connsiteX4" fmla="*/ 0 w 5103303"/>
                  <a:gd name="connsiteY4" fmla="*/ 8389 h 753896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5507"/>
                  <a:gd name="connsiteX1" fmla="*/ 5670041 w 5670041"/>
                  <a:gd name="connsiteY1" fmla="*/ 1136 h 745507"/>
                  <a:gd name="connsiteX2" fmla="*/ 3106724 w 5670041"/>
                  <a:gd name="connsiteY2" fmla="*/ 745507 h 745507"/>
                  <a:gd name="connsiteX3" fmla="*/ 0 w 5670041"/>
                  <a:gd name="connsiteY3" fmla="*/ 737118 h 745507"/>
                  <a:gd name="connsiteX4" fmla="*/ 0 w 5670041"/>
                  <a:gd name="connsiteY4" fmla="*/ 0 h 745507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5670041"/>
                  <a:gd name="connsiteY0" fmla="*/ 0 h 740745"/>
                  <a:gd name="connsiteX1" fmla="*/ 5670041 w 5670041"/>
                  <a:gd name="connsiteY1" fmla="*/ 1136 h 740745"/>
                  <a:gd name="connsiteX2" fmla="*/ 3016236 w 5670041"/>
                  <a:gd name="connsiteY2" fmla="*/ 740745 h 740745"/>
                  <a:gd name="connsiteX3" fmla="*/ 0 w 5670041"/>
                  <a:gd name="connsiteY3" fmla="*/ 737118 h 740745"/>
                  <a:gd name="connsiteX4" fmla="*/ 0 w 5670041"/>
                  <a:gd name="connsiteY4" fmla="*/ 0 h 740745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016236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14813 h 755558"/>
                  <a:gd name="connsiteX1" fmla="*/ 6329260 w 6329260"/>
                  <a:gd name="connsiteY1" fmla="*/ 0 h 755558"/>
                  <a:gd name="connsiteX2" fmla="*/ 3282050 w 6329260"/>
                  <a:gd name="connsiteY2" fmla="*/ 755558 h 755558"/>
                  <a:gd name="connsiteX3" fmla="*/ 0 w 6329260"/>
                  <a:gd name="connsiteY3" fmla="*/ 751931 h 755558"/>
                  <a:gd name="connsiteX4" fmla="*/ 0 w 6329260"/>
                  <a:gd name="connsiteY4" fmla="*/ 14813 h 755558"/>
                  <a:gd name="connsiteX0" fmla="*/ 0 w 6329260"/>
                  <a:gd name="connsiteY0" fmla="*/ 2896 h 743641"/>
                  <a:gd name="connsiteX1" fmla="*/ 6329260 w 6329260"/>
                  <a:gd name="connsiteY1" fmla="*/ 0 h 743641"/>
                  <a:gd name="connsiteX2" fmla="*/ 3282050 w 6329260"/>
                  <a:gd name="connsiteY2" fmla="*/ 743641 h 743641"/>
                  <a:gd name="connsiteX3" fmla="*/ 0 w 6329260"/>
                  <a:gd name="connsiteY3" fmla="*/ 740014 h 743641"/>
                  <a:gd name="connsiteX4" fmla="*/ 0 w 6329260"/>
                  <a:gd name="connsiteY4" fmla="*/ 2896 h 743641"/>
                  <a:gd name="connsiteX0" fmla="*/ 0 w 9034767"/>
                  <a:gd name="connsiteY0" fmla="*/ 2896 h 743641"/>
                  <a:gd name="connsiteX1" fmla="*/ 9034767 w 9034767"/>
                  <a:gd name="connsiteY1" fmla="*/ 0 h 743641"/>
                  <a:gd name="connsiteX2" fmla="*/ 5987557 w 9034767"/>
                  <a:gd name="connsiteY2" fmla="*/ 743641 h 743641"/>
                  <a:gd name="connsiteX3" fmla="*/ 2705507 w 9034767"/>
                  <a:gd name="connsiteY3" fmla="*/ 740014 h 743641"/>
                  <a:gd name="connsiteX4" fmla="*/ 0 w 9034767"/>
                  <a:gd name="connsiteY4" fmla="*/ 2896 h 743641"/>
                  <a:gd name="connsiteX0" fmla="*/ 0 w 9034767"/>
                  <a:gd name="connsiteY0" fmla="*/ 2896 h 744781"/>
                  <a:gd name="connsiteX1" fmla="*/ 9034767 w 9034767"/>
                  <a:gd name="connsiteY1" fmla="*/ 0 h 744781"/>
                  <a:gd name="connsiteX2" fmla="*/ 5987557 w 9034767"/>
                  <a:gd name="connsiteY2" fmla="*/ 743641 h 744781"/>
                  <a:gd name="connsiteX3" fmla="*/ 11898 w 9034767"/>
                  <a:gd name="connsiteY3" fmla="*/ 744781 h 744781"/>
                  <a:gd name="connsiteX4" fmla="*/ 0 w 9034767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2380 w 9025249"/>
                  <a:gd name="connsiteY3" fmla="*/ 744781 h 744781"/>
                  <a:gd name="connsiteX4" fmla="*/ 0 w 9025249"/>
                  <a:gd name="connsiteY4" fmla="*/ 2896 h 744781"/>
                  <a:gd name="connsiteX0" fmla="*/ 2484 w 9027733"/>
                  <a:gd name="connsiteY0" fmla="*/ 2896 h 744781"/>
                  <a:gd name="connsiteX1" fmla="*/ 9027733 w 9027733"/>
                  <a:gd name="connsiteY1" fmla="*/ 0 h 744781"/>
                  <a:gd name="connsiteX2" fmla="*/ 5980523 w 9027733"/>
                  <a:gd name="connsiteY2" fmla="*/ 743641 h 744781"/>
                  <a:gd name="connsiteX3" fmla="*/ 105 w 9027733"/>
                  <a:gd name="connsiteY3" fmla="*/ 744781 h 744781"/>
                  <a:gd name="connsiteX4" fmla="*/ 2484 w 9027733"/>
                  <a:gd name="connsiteY4" fmla="*/ 2896 h 744781"/>
                  <a:gd name="connsiteX0" fmla="*/ 0 w 9025249"/>
                  <a:gd name="connsiteY0" fmla="*/ 2896 h 744781"/>
                  <a:gd name="connsiteX1" fmla="*/ 9025249 w 9025249"/>
                  <a:gd name="connsiteY1" fmla="*/ 0 h 744781"/>
                  <a:gd name="connsiteX2" fmla="*/ 5978039 w 9025249"/>
                  <a:gd name="connsiteY2" fmla="*/ 743641 h 744781"/>
                  <a:gd name="connsiteX3" fmla="*/ 4760 w 9025249"/>
                  <a:gd name="connsiteY3" fmla="*/ 744781 h 744781"/>
                  <a:gd name="connsiteX4" fmla="*/ 0 w 902524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5973509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  <a:gd name="connsiteX0" fmla="*/ 229 w 9020719"/>
                  <a:gd name="connsiteY0" fmla="*/ 2896 h 744781"/>
                  <a:gd name="connsiteX1" fmla="*/ 9020719 w 9020719"/>
                  <a:gd name="connsiteY1" fmla="*/ 0 h 744781"/>
                  <a:gd name="connsiteX2" fmla="*/ 6125798 w 9020719"/>
                  <a:gd name="connsiteY2" fmla="*/ 743641 h 744781"/>
                  <a:gd name="connsiteX3" fmla="*/ 230 w 9020719"/>
                  <a:gd name="connsiteY3" fmla="*/ 744781 h 744781"/>
                  <a:gd name="connsiteX4" fmla="*/ 229 w 9020719"/>
                  <a:gd name="connsiteY4" fmla="*/ 2896 h 74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0719" h="744781">
                    <a:moveTo>
                      <a:pt x="229" y="2896"/>
                    </a:moveTo>
                    <a:lnTo>
                      <a:pt x="9020719" y="0"/>
                    </a:lnTo>
                    <a:cubicBezTo>
                      <a:pt x="7756567" y="402216"/>
                      <a:pt x="7199096" y="557753"/>
                      <a:pt x="6125798" y="743641"/>
                    </a:cubicBezTo>
                    <a:lnTo>
                      <a:pt x="230" y="744781"/>
                    </a:lnTo>
                    <a:cubicBezTo>
                      <a:pt x="-563" y="497486"/>
                      <a:pt x="1022" y="250191"/>
                      <a:pt x="229" y="2896"/>
                    </a:cubicBezTo>
                    <a:close/>
                  </a:path>
                </a:pathLst>
              </a:custGeom>
              <a:solidFill>
                <a:srgbClr val="72BA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72BAE3"/>
                  </a:solidFill>
                </a:endParaRPr>
              </a:p>
            </p:txBody>
          </p:sp>
          <p:sp>
            <p:nvSpPr>
              <p:cNvPr id="10" name="Triângulo isósceles 9">
                <a:extLst>
                  <a:ext uri="{FF2B5EF4-FFF2-40B4-BE49-F238E27FC236}">
                    <a16:creationId xmlns:a16="http://schemas.microsoft.com/office/drawing/2014/main" id="{365A6763-260A-2739-BC40-C773B6B2ED19}"/>
                  </a:ext>
                </a:extLst>
              </p:cNvPr>
              <p:cNvSpPr/>
              <p:nvPr/>
            </p:nvSpPr>
            <p:spPr>
              <a:xfrm>
                <a:off x="8892540" y="-6349"/>
                <a:ext cx="3299459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88C6E8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1" name="Triângulo isósceles 9">
                <a:extLst>
                  <a:ext uri="{FF2B5EF4-FFF2-40B4-BE49-F238E27FC236}">
                    <a16:creationId xmlns:a16="http://schemas.microsoft.com/office/drawing/2014/main" id="{DF9FDCF7-BCE0-E49C-95FD-1110613F2B44}"/>
                  </a:ext>
                </a:extLst>
              </p:cNvPr>
              <p:cNvSpPr/>
              <p:nvPr/>
            </p:nvSpPr>
            <p:spPr>
              <a:xfrm>
                <a:off x="4450080" y="-6349"/>
                <a:ext cx="7741920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65B5E1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" name="Triângulo isósceles 9">
                <a:extLst>
                  <a:ext uri="{FF2B5EF4-FFF2-40B4-BE49-F238E27FC236}">
                    <a16:creationId xmlns:a16="http://schemas.microsoft.com/office/drawing/2014/main" id="{0389E598-7234-A3FE-BAFC-A4F70EE94681}"/>
                  </a:ext>
                </a:extLst>
              </p:cNvPr>
              <p:cNvSpPr/>
              <p:nvPr/>
            </p:nvSpPr>
            <p:spPr>
              <a:xfrm>
                <a:off x="83820" y="-6349"/>
                <a:ext cx="5500495" cy="749300"/>
              </a:xfrm>
              <a:custGeom>
                <a:avLst/>
                <a:gdLst>
                  <a:gd name="connsiteX0" fmla="*/ 0 w 2693438"/>
                  <a:gd name="connsiteY0" fmla="*/ 744090 h 744090"/>
                  <a:gd name="connsiteX1" fmla="*/ 2693438 w 2693438"/>
                  <a:gd name="connsiteY1" fmla="*/ 0 h 744090"/>
                  <a:gd name="connsiteX2" fmla="*/ 2693438 w 2693438"/>
                  <a:gd name="connsiteY2" fmla="*/ 744090 h 744090"/>
                  <a:gd name="connsiteX3" fmla="*/ 0 w 2693438"/>
                  <a:gd name="connsiteY3" fmla="*/ 744090 h 744090"/>
                  <a:gd name="connsiteX0" fmla="*/ 0 w 2693438"/>
                  <a:gd name="connsiteY0" fmla="*/ 756790 h 756790"/>
                  <a:gd name="connsiteX1" fmla="*/ 1791738 w 2693438"/>
                  <a:gd name="connsiteY1" fmla="*/ 0 h 756790"/>
                  <a:gd name="connsiteX2" fmla="*/ 2693438 w 2693438"/>
                  <a:gd name="connsiteY2" fmla="*/ 756790 h 756790"/>
                  <a:gd name="connsiteX3" fmla="*/ 0 w 2693438"/>
                  <a:gd name="connsiteY3" fmla="*/ 756790 h 756790"/>
                  <a:gd name="connsiteX0" fmla="*/ 0 w 2896638"/>
                  <a:gd name="connsiteY0" fmla="*/ 756790 h 756790"/>
                  <a:gd name="connsiteX1" fmla="*/ 1791738 w 2896638"/>
                  <a:gd name="connsiteY1" fmla="*/ 0 h 756790"/>
                  <a:gd name="connsiteX2" fmla="*/ 2896638 w 2896638"/>
                  <a:gd name="connsiteY2" fmla="*/ 7490 h 756790"/>
                  <a:gd name="connsiteX3" fmla="*/ 0 w 2896638"/>
                  <a:gd name="connsiteY3" fmla="*/ 756790 h 756790"/>
                  <a:gd name="connsiteX0" fmla="*/ 0 w 2896638"/>
                  <a:gd name="connsiteY0" fmla="*/ 749300 h 749300"/>
                  <a:gd name="connsiteX1" fmla="*/ 1151658 w 2896638"/>
                  <a:gd name="connsiteY1" fmla="*/ 7750 h 749300"/>
                  <a:gd name="connsiteX2" fmla="*/ 2896638 w 2896638"/>
                  <a:gd name="connsiteY2" fmla="*/ 0 h 749300"/>
                  <a:gd name="connsiteX3" fmla="*/ 0 w 2896638"/>
                  <a:gd name="connsiteY3" fmla="*/ 74930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96638" h="749300">
                    <a:moveTo>
                      <a:pt x="0" y="749300"/>
                    </a:moveTo>
                    <a:lnTo>
                      <a:pt x="1151658" y="7750"/>
                    </a:lnTo>
                    <a:lnTo>
                      <a:pt x="2896638" y="0"/>
                    </a:lnTo>
                    <a:lnTo>
                      <a:pt x="0" y="749300"/>
                    </a:lnTo>
                    <a:close/>
                  </a:path>
                </a:pathLst>
              </a:custGeom>
              <a:solidFill>
                <a:srgbClr val="283B4C">
                  <a:alpha val="23137"/>
                </a:srgbClr>
              </a:solidFill>
              <a:ln w="28575">
                <a:solidFill>
                  <a:srgbClr val="39536B"/>
                </a:solidFill>
              </a:ln>
              <a:effectLst>
                <a:softEdge rad="63500"/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E02F0F5-8909-F3EE-05C0-A21A33C4D2FA}"/>
              </a:ext>
            </a:extLst>
          </p:cNvPr>
          <p:cNvGrpSpPr/>
          <p:nvPr/>
        </p:nvGrpSpPr>
        <p:grpSpPr>
          <a:xfrm>
            <a:off x="-17" y="6320304"/>
            <a:ext cx="12192002" cy="537695"/>
            <a:chOff x="-17" y="6320304"/>
            <a:chExt cx="12192002" cy="537695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AE75E8E-F4FE-9B1E-6BE8-E8BBD4ACF853}"/>
                </a:ext>
              </a:extLst>
            </p:cNvPr>
            <p:cNvSpPr/>
            <p:nvPr/>
          </p:nvSpPr>
          <p:spPr>
            <a:xfrm>
              <a:off x="-16" y="6320304"/>
              <a:ext cx="12192001" cy="464820"/>
            </a:xfrm>
            <a:prstGeom prst="rect">
              <a:avLst/>
            </a:pr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880AE39-9D2E-4F03-125F-92FA112EC297}"/>
                </a:ext>
              </a:extLst>
            </p:cNvPr>
            <p:cNvSpPr/>
            <p:nvPr/>
          </p:nvSpPr>
          <p:spPr>
            <a:xfrm>
              <a:off x="-17" y="6393179"/>
              <a:ext cx="12192001" cy="464820"/>
            </a:xfrm>
            <a:prstGeom prst="rect">
              <a:avLst/>
            </a:prstGeom>
            <a:solidFill>
              <a:srgbClr val="283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4" name="Imagem 2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1FAE22B3-4587-A38C-F815-A5B09CD18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89" y="103124"/>
            <a:ext cx="1633731" cy="530353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ADD4005F-FEF0-E315-F399-EE6215E7CEFB}"/>
              </a:ext>
            </a:extLst>
          </p:cNvPr>
          <p:cNvSpPr txBox="1"/>
          <p:nvPr/>
        </p:nvSpPr>
        <p:spPr>
          <a:xfrm>
            <a:off x="3296008" y="6454910"/>
            <a:ext cx="5599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O setor portuário frente ao novo ciclo governamental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E5045B2-ADFC-29A1-548C-4947827B6E16}"/>
              </a:ext>
            </a:extLst>
          </p:cNvPr>
          <p:cNvSpPr txBox="1"/>
          <p:nvPr/>
        </p:nvSpPr>
        <p:spPr>
          <a:xfrm>
            <a:off x="-129734" y="6463250"/>
            <a:ext cx="2543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www.gov.br/antaq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34C31F-DEF0-D5DB-3D8F-E01E89E3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370" y="6416959"/>
            <a:ext cx="2743200" cy="365125"/>
          </a:xfrm>
        </p:spPr>
        <p:txBody>
          <a:bodyPr/>
          <a:lstStyle/>
          <a:p>
            <a:fld id="{AEC640CB-5D74-47DA-BBFA-9586DA51BF8B}" type="slidenum">
              <a:rPr lang="pt-BR" sz="1600" smtClean="0">
                <a:solidFill>
                  <a:schemeClr val="bg1"/>
                </a:solidFill>
              </a:rPr>
              <a:t>12</a:t>
            </a:fld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38" name="Espaço Reservado para Texto 22" descr="bloco de conteúdo 1">
            <a:extLst>
              <a:ext uri="{FF2B5EF4-FFF2-40B4-BE49-F238E27FC236}">
                <a16:creationId xmlns:a16="http://schemas.microsoft.com/office/drawing/2014/main" id="{474B1893-0B71-2AC7-1E49-3856357C6B90}"/>
              </a:ext>
            </a:extLst>
          </p:cNvPr>
          <p:cNvSpPr txBox="1">
            <a:spLocks/>
          </p:cNvSpPr>
          <p:nvPr/>
        </p:nvSpPr>
        <p:spPr>
          <a:xfrm>
            <a:off x="421169" y="3047940"/>
            <a:ext cx="3576876" cy="2113169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283B4C"/>
                </a:solidFill>
              </a:rPr>
              <a:t>Concessão do Porto de Itajaí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283B4C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283B4C"/>
                </a:solidFill>
              </a:rPr>
              <a:t>Contrato da APM</a:t>
            </a:r>
          </a:p>
        </p:txBody>
      </p:sp>
      <p:sp>
        <p:nvSpPr>
          <p:cNvPr id="42" name="Título 3" descr="Título">
            <a:extLst>
              <a:ext uri="{FF2B5EF4-FFF2-40B4-BE49-F238E27FC236}">
                <a16:creationId xmlns:a16="http://schemas.microsoft.com/office/drawing/2014/main" id="{9EE07658-B1C6-49E2-2F2C-A01B0BA9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308" y="1423984"/>
            <a:ext cx="5789265" cy="830997"/>
          </a:xfrm>
          <a:solidFill>
            <a:srgbClr val="283B4C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>
            <a:noAutofit/>
          </a:bodyPr>
          <a:lstStyle/>
          <a:p>
            <a:pPr algn="ctr" rtl="0"/>
            <a:r>
              <a:rPr lang="pt-BR" sz="3200" b="1" dirty="0">
                <a:solidFill>
                  <a:schemeClr val="bg1"/>
                </a:solidFill>
                <a:latin typeface="+mn-lt"/>
              </a:rPr>
              <a:t>Desafios para Santa Catarina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A84E003-C997-BF7D-340A-E18F38447C3C}"/>
              </a:ext>
            </a:extLst>
          </p:cNvPr>
          <p:cNvSpPr txBox="1"/>
          <p:nvPr/>
        </p:nvSpPr>
        <p:spPr>
          <a:xfrm>
            <a:off x="6577689" y="-17180"/>
            <a:ext cx="553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solidFill>
                  <a:srgbClr val="283B4C"/>
                </a:solidFill>
              </a:rPr>
              <a:t>Flávia </a:t>
            </a:r>
            <a:r>
              <a:rPr lang="pt-BR" sz="2800" b="1" dirty="0" err="1">
                <a:solidFill>
                  <a:srgbClr val="283B4C"/>
                </a:solidFill>
              </a:rPr>
              <a:t>Takafashi</a:t>
            </a:r>
            <a:endParaRPr lang="pt-BR" sz="2800" b="1" dirty="0">
              <a:solidFill>
                <a:srgbClr val="283B4C"/>
              </a:solidFill>
            </a:endParaRPr>
          </a:p>
          <a:p>
            <a:pPr algn="r"/>
            <a:r>
              <a:rPr lang="pt-BR" b="1" dirty="0">
                <a:solidFill>
                  <a:srgbClr val="283B4C"/>
                </a:solidFill>
              </a:rPr>
              <a:t>Diretora da Antaq</a:t>
            </a:r>
          </a:p>
        </p:txBody>
      </p:sp>
    </p:spTree>
    <p:extLst>
      <p:ext uri="{BB962C8B-B14F-4D97-AF65-F5344CB8AC3E}">
        <p14:creationId xmlns:p14="http://schemas.microsoft.com/office/powerpoint/2010/main" val="3600326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chemeClr val="accent3">
                <a:lumMod val="0"/>
                <a:lumOff val="100000"/>
                <a:alpha val="0"/>
              </a:schemeClr>
            </a:gs>
            <a:gs pos="97000">
              <a:schemeClr val="accent3">
                <a:lumMod val="45000"/>
                <a:lumOff val="55000"/>
                <a:alpha val="36000"/>
              </a:schemeClr>
            </a:gs>
            <a:gs pos="0">
              <a:srgbClr val="F0F0F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2">
            <a:extLst>
              <a:ext uri="{FF2B5EF4-FFF2-40B4-BE49-F238E27FC236}">
                <a16:creationId xmlns:a16="http://schemas.microsoft.com/office/drawing/2014/main" id="{DED497E6-9BE1-7BA2-907A-26D3456E4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85499" y="-15877"/>
            <a:ext cx="12106501" cy="6882265"/>
            <a:chOff x="-4601433" y="-8389"/>
            <a:chExt cx="8737467" cy="6882265"/>
          </a:xfrm>
        </p:grpSpPr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09B6BABD-FE31-F4F0-69AA-2CE0E368B1DD}"/>
                </a:ext>
              </a:extLst>
            </p:cNvPr>
            <p:cNvSpPr/>
            <p:nvPr/>
          </p:nvSpPr>
          <p:spPr>
            <a:xfrm>
              <a:off x="-596" y="-8389"/>
              <a:ext cx="4136630" cy="6874778"/>
            </a:xfrm>
            <a:custGeom>
              <a:avLst/>
              <a:gdLst>
                <a:gd name="connsiteX0" fmla="*/ 0 w 4750604"/>
                <a:gd name="connsiteY0" fmla="*/ 0 h 6858000"/>
                <a:gd name="connsiteX1" fmla="*/ 4750604 w 4750604"/>
                <a:gd name="connsiteY1" fmla="*/ 0 h 6858000"/>
                <a:gd name="connsiteX2" fmla="*/ 3101407 w 4750604"/>
                <a:gd name="connsiteY2" fmla="*/ 6858000 h 6858000"/>
                <a:gd name="connsiteX3" fmla="*/ 0 w 4750604"/>
                <a:gd name="connsiteY3" fmla="*/ 6858000 h 6858000"/>
                <a:gd name="connsiteX0" fmla="*/ 0 w 4750604"/>
                <a:gd name="connsiteY0" fmla="*/ 0 h 6866389"/>
                <a:gd name="connsiteX1" fmla="*/ 4750604 w 4750604"/>
                <a:gd name="connsiteY1" fmla="*/ 0 h 6866389"/>
                <a:gd name="connsiteX2" fmla="*/ 3101407 w 4750604"/>
                <a:gd name="connsiteY2" fmla="*/ 6858000 h 6866389"/>
                <a:gd name="connsiteX3" fmla="*/ 613974 w 4750604"/>
                <a:gd name="connsiteY3" fmla="*/ 6866389 h 6866389"/>
                <a:gd name="connsiteX4" fmla="*/ 0 w 4750604"/>
                <a:gd name="connsiteY4" fmla="*/ 0 h 6866389"/>
                <a:gd name="connsiteX0" fmla="*/ 0 w 4136630"/>
                <a:gd name="connsiteY0" fmla="*/ 0 h 6874778"/>
                <a:gd name="connsiteX1" fmla="*/ 4136630 w 4136630"/>
                <a:gd name="connsiteY1" fmla="*/ 8389 h 6874778"/>
                <a:gd name="connsiteX2" fmla="*/ 2487433 w 4136630"/>
                <a:gd name="connsiteY2" fmla="*/ 6866389 h 6874778"/>
                <a:gd name="connsiteX3" fmla="*/ 0 w 4136630"/>
                <a:gd name="connsiteY3" fmla="*/ 6874778 h 6874778"/>
                <a:gd name="connsiteX4" fmla="*/ 0 w 4136630"/>
                <a:gd name="connsiteY4" fmla="*/ 0 h 6874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6630" h="6874778">
                  <a:moveTo>
                    <a:pt x="0" y="0"/>
                  </a:moveTo>
                  <a:lnTo>
                    <a:pt x="4136630" y="8389"/>
                  </a:lnTo>
                  <a:lnTo>
                    <a:pt x="2487433" y="6866389"/>
                  </a:lnTo>
                  <a:lnTo>
                    <a:pt x="0" y="68747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BAE3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24" name="Forma livre: Forma 17">
              <a:extLst>
                <a:ext uri="{FF2B5EF4-FFF2-40B4-BE49-F238E27FC236}">
                  <a16:creationId xmlns:a16="http://schemas.microsoft.com/office/drawing/2014/main" id="{3872E014-3E9E-296E-9B65-03D179DC5B47}"/>
                </a:ext>
              </a:extLst>
            </p:cNvPr>
            <p:cNvSpPr/>
            <p:nvPr/>
          </p:nvSpPr>
          <p:spPr>
            <a:xfrm>
              <a:off x="1" y="0"/>
              <a:ext cx="3946799" cy="6858000"/>
            </a:xfrm>
            <a:custGeom>
              <a:avLst/>
              <a:gdLst>
                <a:gd name="connsiteX0" fmla="*/ 0 w 3946799"/>
                <a:gd name="connsiteY0" fmla="*/ 0 h 6858000"/>
                <a:gd name="connsiteX1" fmla="*/ 3946799 w 3946799"/>
                <a:gd name="connsiteY1" fmla="*/ 0 h 6858000"/>
                <a:gd name="connsiteX2" fmla="*/ 2297602 w 3946799"/>
                <a:gd name="connsiteY2" fmla="*/ 6858000 h 6858000"/>
                <a:gd name="connsiteX3" fmla="*/ 0 w 394679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799" h="6858000">
                  <a:moveTo>
                    <a:pt x="0" y="0"/>
                  </a:moveTo>
                  <a:lnTo>
                    <a:pt x="3946799" y="0"/>
                  </a:lnTo>
                  <a:lnTo>
                    <a:pt x="22976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72B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26" name="Forma livre: Forma 15">
              <a:extLst>
                <a:ext uri="{FF2B5EF4-FFF2-40B4-BE49-F238E27FC236}">
                  <a16:creationId xmlns:a16="http://schemas.microsoft.com/office/drawing/2014/main" id="{DF6427A0-9A78-4716-F51E-DEEE3AFB9840}"/>
                </a:ext>
              </a:extLst>
            </p:cNvPr>
            <p:cNvSpPr/>
            <p:nvPr/>
          </p:nvSpPr>
          <p:spPr>
            <a:xfrm>
              <a:off x="0" y="0"/>
              <a:ext cx="3723822" cy="6858000"/>
            </a:xfrm>
            <a:custGeom>
              <a:avLst/>
              <a:gdLst>
                <a:gd name="connsiteX0" fmla="*/ 0 w 3723822"/>
                <a:gd name="connsiteY0" fmla="*/ 0 h 6858000"/>
                <a:gd name="connsiteX1" fmla="*/ 3723822 w 3723822"/>
                <a:gd name="connsiteY1" fmla="*/ 0 h 6858000"/>
                <a:gd name="connsiteX2" fmla="*/ 2074625 w 3723822"/>
                <a:gd name="connsiteY2" fmla="*/ 6858000 h 6858000"/>
                <a:gd name="connsiteX3" fmla="*/ 0 w 37238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3822" h="6858000">
                  <a:moveTo>
                    <a:pt x="0" y="0"/>
                  </a:moveTo>
                  <a:lnTo>
                    <a:pt x="3723822" y="0"/>
                  </a:lnTo>
                  <a:lnTo>
                    <a:pt x="20746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31485D">
                <a:alpha val="9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28" name="Forma livre: Forma 13">
              <a:extLst>
                <a:ext uri="{FF2B5EF4-FFF2-40B4-BE49-F238E27FC236}">
                  <a16:creationId xmlns:a16="http://schemas.microsoft.com/office/drawing/2014/main" id="{0958D462-3C3C-47A1-C195-F5B49B69D18E}"/>
                </a:ext>
              </a:extLst>
            </p:cNvPr>
            <p:cNvSpPr/>
            <p:nvPr/>
          </p:nvSpPr>
          <p:spPr>
            <a:xfrm>
              <a:off x="-4601433" y="1"/>
              <a:ext cx="7975440" cy="6873875"/>
            </a:xfrm>
            <a:custGeom>
              <a:avLst/>
              <a:gdLst>
                <a:gd name="connsiteX0" fmla="*/ 0 w 3374007"/>
                <a:gd name="connsiteY0" fmla="*/ 0 h 6858000"/>
                <a:gd name="connsiteX1" fmla="*/ 3374007 w 3374007"/>
                <a:gd name="connsiteY1" fmla="*/ 0 h 6858000"/>
                <a:gd name="connsiteX2" fmla="*/ 1659507 w 3374007"/>
                <a:gd name="connsiteY2" fmla="*/ 6858000 h 6858000"/>
                <a:gd name="connsiteX3" fmla="*/ 0 w 3374007"/>
                <a:gd name="connsiteY3" fmla="*/ 6858000 h 6858000"/>
                <a:gd name="connsiteX0" fmla="*/ 4602388 w 7976395"/>
                <a:gd name="connsiteY0" fmla="*/ 0 h 6867525"/>
                <a:gd name="connsiteX1" fmla="*/ 7976395 w 7976395"/>
                <a:gd name="connsiteY1" fmla="*/ 0 h 6867525"/>
                <a:gd name="connsiteX2" fmla="*/ 6261895 w 7976395"/>
                <a:gd name="connsiteY2" fmla="*/ 6858000 h 6867525"/>
                <a:gd name="connsiteX3" fmla="*/ 0 w 7976395"/>
                <a:gd name="connsiteY3" fmla="*/ 6867525 h 6867525"/>
                <a:gd name="connsiteX4" fmla="*/ 4602388 w 7976395"/>
                <a:gd name="connsiteY4" fmla="*/ 0 h 6867525"/>
                <a:gd name="connsiteX0" fmla="*/ 21340 w 7976395"/>
                <a:gd name="connsiteY0" fmla="*/ 0 h 6886575"/>
                <a:gd name="connsiteX1" fmla="*/ 7976395 w 7976395"/>
                <a:gd name="connsiteY1" fmla="*/ 19050 h 6886575"/>
                <a:gd name="connsiteX2" fmla="*/ 6261895 w 7976395"/>
                <a:gd name="connsiteY2" fmla="*/ 6877050 h 6886575"/>
                <a:gd name="connsiteX3" fmla="*/ 0 w 7976395"/>
                <a:gd name="connsiteY3" fmla="*/ 6886575 h 6886575"/>
                <a:gd name="connsiteX4" fmla="*/ 21340 w 7976395"/>
                <a:gd name="connsiteY4" fmla="*/ 0 h 6886575"/>
                <a:gd name="connsiteX0" fmla="*/ 14227 w 7969282"/>
                <a:gd name="connsiteY0" fmla="*/ 0 h 6886575"/>
                <a:gd name="connsiteX1" fmla="*/ 7969282 w 7969282"/>
                <a:gd name="connsiteY1" fmla="*/ 19050 h 6886575"/>
                <a:gd name="connsiteX2" fmla="*/ 6254782 w 7969282"/>
                <a:gd name="connsiteY2" fmla="*/ 6877050 h 6886575"/>
                <a:gd name="connsiteX3" fmla="*/ 0 w 7969282"/>
                <a:gd name="connsiteY3" fmla="*/ 6886575 h 6886575"/>
                <a:gd name="connsiteX4" fmla="*/ 14227 w 7969282"/>
                <a:gd name="connsiteY4" fmla="*/ 0 h 6886575"/>
                <a:gd name="connsiteX0" fmla="*/ 0 w 7955055"/>
                <a:gd name="connsiteY0" fmla="*/ 0 h 6886575"/>
                <a:gd name="connsiteX1" fmla="*/ 7955055 w 7955055"/>
                <a:gd name="connsiteY1" fmla="*/ 19050 h 6886575"/>
                <a:gd name="connsiteX2" fmla="*/ 6240555 w 7955055"/>
                <a:gd name="connsiteY2" fmla="*/ 6877050 h 6886575"/>
                <a:gd name="connsiteX3" fmla="*/ 7113 w 7955055"/>
                <a:gd name="connsiteY3" fmla="*/ 6886575 h 6886575"/>
                <a:gd name="connsiteX4" fmla="*/ 0 w 7955055"/>
                <a:gd name="connsiteY4" fmla="*/ 0 h 6886575"/>
                <a:gd name="connsiteX0" fmla="*/ 6635 w 7961690"/>
                <a:gd name="connsiteY0" fmla="*/ 0 h 6886575"/>
                <a:gd name="connsiteX1" fmla="*/ 7961690 w 7961690"/>
                <a:gd name="connsiteY1" fmla="*/ 19050 h 6886575"/>
                <a:gd name="connsiteX2" fmla="*/ 6247190 w 7961690"/>
                <a:gd name="connsiteY2" fmla="*/ 6877050 h 6886575"/>
                <a:gd name="connsiteX3" fmla="*/ 0 w 7961690"/>
                <a:gd name="connsiteY3" fmla="*/ 6886575 h 6886575"/>
                <a:gd name="connsiteX4" fmla="*/ 6635 w 7961690"/>
                <a:gd name="connsiteY4" fmla="*/ 0 h 6886575"/>
                <a:gd name="connsiteX0" fmla="*/ 20384 w 7975439"/>
                <a:gd name="connsiteY0" fmla="*/ 0 h 6892925"/>
                <a:gd name="connsiteX1" fmla="*/ 7975439 w 7975439"/>
                <a:gd name="connsiteY1" fmla="*/ 19050 h 6892925"/>
                <a:gd name="connsiteX2" fmla="*/ 6260939 w 7975439"/>
                <a:gd name="connsiteY2" fmla="*/ 6877050 h 6892925"/>
                <a:gd name="connsiteX3" fmla="*/ 0 w 7975439"/>
                <a:gd name="connsiteY3" fmla="*/ 6892925 h 6892925"/>
                <a:gd name="connsiteX4" fmla="*/ 20384 w 7975439"/>
                <a:gd name="connsiteY4" fmla="*/ 0 h 6892925"/>
                <a:gd name="connsiteX0" fmla="*/ 6635 w 7975439"/>
                <a:gd name="connsiteY0" fmla="*/ 0 h 6886575"/>
                <a:gd name="connsiteX1" fmla="*/ 7975439 w 7975439"/>
                <a:gd name="connsiteY1" fmla="*/ 12700 h 6886575"/>
                <a:gd name="connsiteX2" fmla="*/ 6260939 w 7975439"/>
                <a:gd name="connsiteY2" fmla="*/ 6870700 h 6886575"/>
                <a:gd name="connsiteX3" fmla="*/ 0 w 7975439"/>
                <a:gd name="connsiteY3" fmla="*/ 6886575 h 6886575"/>
                <a:gd name="connsiteX4" fmla="*/ 6635 w 7975439"/>
                <a:gd name="connsiteY4" fmla="*/ 0 h 6886575"/>
                <a:gd name="connsiteX0" fmla="*/ 2052 w 7975439"/>
                <a:gd name="connsiteY0" fmla="*/ 0 h 6873875"/>
                <a:gd name="connsiteX1" fmla="*/ 7975439 w 7975439"/>
                <a:gd name="connsiteY1" fmla="*/ 0 h 6873875"/>
                <a:gd name="connsiteX2" fmla="*/ 6260939 w 7975439"/>
                <a:gd name="connsiteY2" fmla="*/ 6858000 h 6873875"/>
                <a:gd name="connsiteX3" fmla="*/ 0 w 7975439"/>
                <a:gd name="connsiteY3" fmla="*/ 6873875 h 6873875"/>
                <a:gd name="connsiteX4" fmla="*/ 2052 w 7975439"/>
                <a:gd name="connsiteY4" fmla="*/ 0 h 687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5439" h="6873875">
                  <a:moveTo>
                    <a:pt x="2052" y="0"/>
                  </a:moveTo>
                  <a:lnTo>
                    <a:pt x="7975439" y="0"/>
                  </a:lnTo>
                  <a:lnTo>
                    <a:pt x="6260939" y="6858000"/>
                  </a:lnTo>
                  <a:lnTo>
                    <a:pt x="0" y="6873875"/>
                  </a:lnTo>
                  <a:cubicBezTo>
                    <a:pt x="0" y="4587875"/>
                    <a:pt x="2052" y="2286000"/>
                    <a:pt x="2052" y="0"/>
                  </a:cubicBezTo>
                  <a:close/>
                </a:path>
              </a:pathLst>
            </a:custGeom>
            <a:solidFill>
              <a:srgbClr val="0D30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B907C27-669A-F609-8769-D5BEDD42BB91}"/>
              </a:ext>
            </a:extLst>
          </p:cNvPr>
          <p:cNvSpPr txBox="1"/>
          <p:nvPr/>
        </p:nvSpPr>
        <p:spPr>
          <a:xfrm>
            <a:off x="3757334" y="1533917"/>
            <a:ext cx="4486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OBRIGADA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D657E0D-6F21-C5BF-A0C2-3B314D449CA1}"/>
              </a:ext>
            </a:extLst>
          </p:cNvPr>
          <p:cNvSpPr txBox="1"/>
          <p:nvPr/>
        </p:nvSpPr>
        <p:spPr>
          <a:xfrm>
            <a:off x="3757333" y="2995629"/>
            <a:ext cx="44862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>
                    <a:lumMod val="85000"/>
                  </a:schemeClr>
                </a:solidFill>
              </a:rPr>
              <a:t>Flávia </a:t>
            </a:r>
            <a:r>
              <a:rPr lang="pt-BR" sz="3200" b="1" dirty="0" err="1">
                <a:solidFill>
                  <a:schemeClr val="bg1">
                    <a:lumMod val="85000"/>
                  </a:schemeClr>
                </a:solidFill>
              </a:rPr>
              <a:t>Takafashi</a:t>
            </a:r>
            <a:endParaRPr lang="pt-BR" sz="3200" b="1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pt-BR" sz="3200" b="1" dirty="0">
                <a:solidFill>
                  <a:schemeClr val="bg1">
                    <a:lumMod val="85000"/>
                  </a:schemeClr>
                </a:solidFill>
              </a:rPr>
              <a:t>Diretora da Antaq</a:t>
            </a: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5043D82F-18E8-5F93-7064-E897352B338E}"/>
              </a:ext>
            </a:extLst>
          </p:cNvPr>
          <p:cNvGrpSpPr/>
          <p:nvPr/>
        </p:nvGrpSpPr>
        <p:grpSpPr>
          <a:xfrm>
            <a:off x="2748934" y="6357154"/>
            <a:ext cx="6694132" cy="257413"/>
            <a:chOff x="5537989" y="6368934"/>
            <a:chExt cx="6694132" cy="283155"/>
          </a:xfrm>
        </p:grpSpPr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9EE923C1-CA87-315A-8770-B333F4C33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853136" y="6427739"/>
              <a:ext cx="174858" cy="144000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49560C96-199F-00CE-6754-B991247956F1}"/>
                </a:ext>
              </a:extLst>
            </p:cNvPr>
            <p:cNvSpPr txBox="1"/>
            <p:nvPr/>
          </p:nvSpPr>
          <p:spPr>
            <a:xfrm>
              <a:off x="10986049" y="6368934"/>
              <a:ext cx="1246072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>
                  <a:solidFill>
                    <a:schemeClr val="bg1"/>
                  </a:solidFill>
                </a:rPr>
                <a:t>@ANTAQ_oficial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F7CEEC49-B4E9-E78B-FE6A-E5534AC5731E}"/>
                </a:ext>
              </a:extLst>
            </p:cNvPr>
            <p:cNvSpPr txBox="1"/>
            <p:nvPr/>
          </p:nvSpPr>
          <p:spPr>
            <a:xfrm>
              <a:off x="8964905" y="6368934"/>
              <a:ext cx="1830279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>
                  <a:solidFill>
                    <a:schemeClr val="bg1"/>
                  </a:solidFill>
                </a:rPr>
                <a:t>Linkedin.com/</a:t>
              </a:r>
              <a:r>
                <a:rPr lang="pt-BR" sz="1050" dirty="0" err="1">
                  <a:solidFill>
                    <a:schemeClr val="bg1"/>
                  </a:solidFill>
                </a:rPr>
                <a:t>company</a:t>
              </a:r>
              <a:r>
                <a:rPr lang="pt-BR" sz="1050" dirty="0">
                  <a:solidFill>
                    <a:schemeClr val="bg1"/>
                  </a:solidFill>
                </a:rPr>
                <a:t>/</a:t>
              </a:r>
              <a:r>
                <a:rPr lang="pt-BR" sz="1050" dirty="0" err="1">
                  <a:solidFill>
                    <a:schemeClr val="bg1"/>
                  </a:solidFill>
                </a:rPr>
                <a:t>antaq</a:t>
              </a:r>
              <a:endParaRPr lang="pt-BR" sz="1050" dirty="0">
                <a:solidFill>
                  <a:schemeClr val="bg1"/>
                </a:solidFill>
              </a:endParaRPr>
            </a:p>
          </p:txBody>
        </p:sp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5C34F7E3-A382-F873-14BE-1564483FB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58538" y="6409740"/>
              <a:ext cx="146482" cy="144000"/>
            </a:xfrm>
            <a:prstGeom prst="rect">
              <a:avLst/>
            </a:prstGeom>
          </p:spPr>
        </p:pic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3096FC67-224C-ADBE-9BAE-8771CD84B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537989" y="6427739"/>
              <a:ext cx="77218" cy="144000"/>
            </a:xfrm>
            <a:prstGeom prst="rect">
              <a:avLst/>
            </a:prstGeom>
          </p:spPr>
        </p:pic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E3DD3F50-F3D4-36CA-746F-492A0F0C8EE1}"/>
                </a:ext>
              </a:extLst>
            </p:cNvPr>
            <p:cNvSpPr txBox="1"/>
            <p:nvPr/>
          </p:nvSpPr>
          <p:spPr>
            <a:xfrm>
              <a:off x="5591955" y="6372781"/>
              <a:ext cx="964356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 err="1">
                  <a:solidFill>
                    <a:schemeClr val="bg1"/>
                  </a:solidFill>
                </a:rPr>
                <a:t>ANTAQ.oficial</a:t>
              </a:r>
              <a:endParaRPr lang="pt-BR" sz="1050" dirty="0">
                <a:solidFill>
                  <a:schemeClr val="bg1"/>
                </a:solidFill>
              </a:endParaRPr>
            </a:p>
          </p:txBody>
        </p:sp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A2B0147D-4900-60EE-DBEC-F50E1673A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605403" y="6427739"/>
              <a:ext cx="144000" cy="144000"/>
            </a:xfrm>
            <a:prstGeom prst="rect">
              <a:avLst/>
            </a:prstGeom>
          </p:spPr>
        </p:pic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E0CF3AEE-AB18-7229-5167-91894870DF0E}"/>
                </a:ext>
              </a:extLst>
            </p:cNvPr>
            <p:cNvSpPr txBox="1"/>
            <p:nvPr/>
          </p:nvSpPr>
          <p:spPr>
            <a:xfrm>
              <a:off x="6709304" y="6372781"/>
              <a:ext cx="1050597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>
                  <a:solidFill>
                    <a:schemeClr val="bg1"/>
                  </a:solidFill>
                </a:rPr>
                <a:t>@antaq_oficial</a:t>
              </a:r>
            </a:p>
          </p:txBody>
        </p:sp>
        <p:pic>
          <p:nvPicPr>
            <p:cNvPr id="41" name="Gráfico 40">
              <a:extLst>
                <a:ext uri="{FF2B5EF4-FFF2-40B4-BE49-F238E27FC236}">
                  <a16:creationId xmlns:a16="http://schemas.microsoft.com/office/drawing/2014/main" id="{43DF9F3D-4FC3-A732-DB4E-105FDF436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783991" y="6445739"/>
              <a:ext cx="155250" cy="108000"/>
            </a:xfrm>
            <a:prstGeom prst="rect">
              <a:avLst/>
            </a:prstGeom>
          </p:spPr>
        </p:pic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95C66070-AAA5-433A-215F-42163FDFC599}"/>
                </a:ext>
              </a:extLst>
            </p:cNvPr>
            <p:cNvSpPr txBox="1"/>
            <p:nvPr/>
          </p:nvSpPr>
          <p:spPr>
            <a:xfrm>
              <a:off x="7909191" y="6372781"/>
              <a:ext cx="891395" cy="27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 err="1">
                  <a:solidFill>
                    <a:schemeClr val="bg1"/>
                  </a:solidFill>
                </a:rPr>
                <a:t>CanalANTAQ</a:t>
              </a:r>
              <a:endParaRPr lang="pt-BR" sz="105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Imagem 3" descr="Uma imagem contendo desenho, texto&#10;&#10;Descrição gerada automaticamente">
            <a:extLst>
              <a:ext uri="{FF2B5EF4-FFF2-40B4-BE49-F238E27FC236}">
                <a16:creationId xmlns:a16="http://schemas.microsoft.com/office/drawing/2014/main" id="{08008052-DD2A-33D6-941B-DB4612B0B4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909" y="5035660"/>
            <a:ext cx="3017124" cy="97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11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1236</Words>
  <Application>Microsoft Office PowerPoint</Application>
  <PresentationFormat>Widescreen</PresentationFormat>
  <Paragraphs>293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-apple-system</vt:lpstr>
      <vt:lpstr>Arial</vt:lpstr>
      <vt:lpstr>Calibri</vt:lpstr>
      <vt:lpstr>Calibri Light</vt:lpstr>
      <vt:lpstr>Open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Desafios para Santa Catarina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Euripedes de Alancardeque Batista Junior</dc:creator>
  <cp:lastModifiedBy>Flavia Morais Lopes Takafashi</cp:lastModifiedBy>
  <cp:revision>59</cp:revision>
  <dcterms:created xsi:type="dcterms:W3CDTF">2022-06-03T13:55:52Z</dcterms:created>
  <dcterms:modified xsi:type="dcterms:W3CDTF">2022-11-09T03:17:27Z</dcterms:modified>
</cp:coreProperties>
</file>