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33"/>
  </p:notesMasterIdLst>
  <p:sldIdLst>
    <p:sldId id="256" r:id="rId5"/>
    <p:sldId id="373" r:id="rId6"/>
    <p:sldId id="388" r:id="rId7"/>
    <p:sldId id="615" r:id="rId8"/>
    <p:sldId id="264" r:id="rId9"/>
    <p:sldId id="606" r:id="rId10"/>
    <p:sldId id="323" r:id="rId11"/>
    <p:sldId id="269" r:id="rId12"/>
    <p:sldId id="608" r:id="rId13"/>
    <p:sldId id="609" r:id="rId14"/>
    <p:sldId id="346" r:id="rId15"/>
    <p:sldId id="258" r:id="rId16"/>
    <p:sldId id="259" r:id="rId17"/>
    <p:sldId id="610" r:id="rId18"/>
    <p:sldId id="616" r:id="rId19"/>
    <p:sldId id="507" r:id="rId20"/>
    <p:sldId id="498" r:id="rId21"/>
    <p:sldId id="504" r:id="rId22"/>
    <p:sldId id="514" r:id="rId23"/>
    <p:sldId id="515" r:id="rId24"/>
    <p:sldId id="516" r:id="rId25"/>
    <p:sldId id="298" r:id="rId26"/>
    <p:sldId id="509" r:id="rId27"/>
    <p:sldId id="611" r:id="rId28"/>
    <p:sldId id="352" r:id="rId29"/>
    <p:sldId id="372" r:id="rId30"/>
    <p:sldId id="348" r:id="rId31"/>
    <p:sldId id="271" r:id="rId3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1572" y="72"/>
      </p:cViewPr>
      <p:guideLst/>
    </p:cSldViewPr>
  </p:slideViewPr>
  <p:notesTextViewPr>
    <p:cViewPr>
      <p:scale>
        <a:sx n="1" d="1"/>
        <a:sy n="1" d="1"/>
      </p:scale>
      <p:origin x="0" y="0"/>
    </p:cViewPr>
  </p:notesTextViewPr>
  <p:sorterViewPr>
    <p:cViewPr varScale="1">
      <p:scale>
        <a:sx n="100" d="100"/>
        <a:sy n="100" d="100"/>
      </p:scale>
      <p:origin x="0" y="-68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pt-BR" sz="4400" b="0" strike="noStrike" spc="-1">
                <a:latin typeface="Arial"/>
              </a:rPr>
              <a:t>Clique para mover o slide</a:t>
            </a:r>
          </a:p>
        </p:txBody>
      </p:sp>
      <p:sp>
        <p:nvSpPr>
          <p:cNvPr id="154" name="PlaceHolder 2"/>
          <p:cNvSpPr>
            <a:spLocks noGrp="1"/>
          </p:cNvSpPr>
          <p:nvPr>
            <p:ph type="body"/>
          </p:nvPr>
        </p:nvSpPr>
        <p:spPr>
          <a:xfrm>
            <a:off x="756000" y="5078520"/>
            <a:ext cx="6047640" cy="4811040"/>
          </a:xfrm>
          <a:prstGeom prst="rect">
            <a:avLst/>
          </a:prstGeom>
        </p:spPr>
        <p:txBody>
          <a:bodyPr lIns="0" tIns="0" rIns="0" bIns="0">
            <a:noAutofit/>
          </a:bodyPr>
          <a:lstStyle/>
          <a:p>
            <a:r>
              <a:rPr lang="pt-BR" sz="2000" b="0" strike="noStrike" spc="-1">
                <a:latin typeface="Arial"/>
              </a:rPr>
              <a:t>Clique para editar o formato de notas</a:t>
            </a:r>
          </a:p>
        </p:txBody>
      </p:sp>
      <p:sp>
        <p:nvSpPr>
          <p:cNvPr id="155" name="PlaceHolder 3"/>
          <p:cNvSpPr>
            <a:spLocks noGrp="1"/>
          </p:cNvSpPr>
          <p:nvPr>
            <p:ph type="hdr"/>
          </p:nvPr>
        </p:nvSpPr>
        <p:spPr>
          <a:xfrm>
            <a:off x="0" y="0"/>
            <a:ext cx="3280680" cy="534240"/>
          </a:xfrm>
          <a:prstGeom prst="rect">
            <a:avLst/>
          </a:prstGeom>
        </p:spPr>
        <p:txBody>
          <a:bodyPr lIns="0" tIns="0" rIns="0" bIns="0">
            <a:noAutofit/>
          </a:bodyPr>
          <a:lstStyle/>
          <a:p>
            <a:r>
              <a:rPr lang="pt-BR" sz="1400" b="0" strike="noStrike" spc="-1">
                <a:latin typeface="Times New Roman"/>
              </a:rPr>
              <a:t>&lt;cabeçalho&gt;</a:t>
            </a:r>
          </a:p>
        </p:txBody>
      </p:sp>
      <p:sp>
        <p:nvSpPr>
          <p:cNvPr id="156"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pt-BR" sz="1400" b="0" strike="noStrike" spc="-1">
                <a:latin typeface="Times New Roman"/>
              </a:rPr>
              <a:t>&lt;data/hora&gt;</a:t>
            </a:r>
          </a:p>
        </p:txBody>
      </p:sp>
      <p:sp>
        <p:nvSpPr>
          <p:cNvPr id="157" name="PlaceHolder 5"/>
          <p:cNvSpPr>
            <a:spLocks noGrp="1"/>
          </p:cNvSpPr>
          <p:nvPr>
            <p:ph type="ftr"/>
          </p:nvPr>
        </p:nvSpPr>
        <p:spPr>
          <a:xfrm>
            <a:off x="0" y="10157400"/>
            <a:ext cx="3280680" cy="534240"/>
          </a:xfrm>
          <a:prstGeom prst="rect">
            <a:avLst/>
          </a:prstGeom>
        </p:spPr>
        <p:txBody>
          <a:bodyPr lIns="0" tIns="0" rIns="0" bIns="0" anchor="b">
            <a:noAutofit/>
          </a:bodyPr>
          <a:lstStyle/>
          <a:p>
            <a:r>
              <a:rPr lang="pt-BR" sz="1400" b="0" strike="noStrike" spc="-1">
                <a:latin typeface="Times New Roman"/>
              </a:rPr>
              <a:t>&lt;rodapé&gt;</a:t>
            </a:r>
          </a:p>
        </p:txBody>
      </p:sp>
      <p:sp>
        <p:nvSpPr>
          <p:cNvPr id="158"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0BA06620-000E-4EA8-9DAC-D1591E868368}" type="slidenum">
              <a:rPr lang="pt-BR" sz="1400" b="0" strike="noStrike" spc="-1">
                <a:latin typeface="Times New Roman"/>
              </a:rPr>
              <a:t>‹nº›</a:t>
            </a:fld>
            <a:endParaRPr lang="pt-BR"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8075" y="812800"/>
            <a:ext cx="5343525"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p:nvPr>
        </p:nvSpPr>
        <p:spPr/>
        <p:txBody>
          <a:bodyPr/>
          <a:lstStyle/>
          <a:p>
            <a:pPr algn="r"/>
            <a:fld id="{0BA06620-000E-4EA8-9DAC-D1591E868368}" type="slidenum">
              <a:rPr lang="pt-BR" sz="1400" b="0" strike="noStrike" spc="-1" smtClean="0">
                <a:latin typeface="Times New Roman"/>
              </a:rPr>
              <a:t>4</a:t>
            </a:fld>
            <a:endParaRPr lang="pt-BR" sz="1400" b="0" strike="noStrike" spc="-1">
              <a:latin typeface="Times New Roman"/>
            </a:endParaRPr>
          </a:p>
        </p:txBody>
      </p:sp>
    </p:spTree>
    <p:extLst>
      <p:ext uri="{BB962C8B-B14F-4D97-AF65-F5344CB8AC3E}">
        <p14:creationId xmlns:p14="http://schemas.microsoft.com/office/powerpoint/2010/main" val="632086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PlaceHolder 1"/>
          <p:cNvSpPr>
            <a:spLocks noGrp="1" noRot="1" noChangeAspect="1"/>
          </p:cNvSpPr>
          <p:nvPr>
            <p:ph type="sldImg"/>
          </p:nvPr>
        </p:nvSpPr>
        <p:spPr>
          <a:xfrm>
            <a:off x="1143000" y="685800"/>
            <a:ext cx="4572000" cy="3429000"/>
          </a:xfrm>
          <a:prstGeom prst="rect">
            <a:avLst/>
          </a:prstGeom>
        </p:spPr>
      </p:sp>
      <p:sp>
        <p:nvSpPr>
          <p:cNvPr id="205" name="PlaceHolder 2"/>
          <p:cNvSpPr>
            <a:spLocks noGrp="1"/>
          </p:cNvSpPr>
          <p:nvPr>
            <p:ph type="body"/>
          </p:nvPr>
        </p:nvSpPr>
        <p:spPr>
          <a:xfrm>
            <a:off x="1143000" y="4343400"/>
            <a:ext cx="4555440" cy="4114080"/>
          </a:xfrm>
          <a:prstGeom prst="rect">
            <a:avLst/>
          </a:prstGeom>
        </p:spPr>
        <p:txBody>
          <a:bodyPr lIns="0" tIns="0" rIns="0" bIns="0">
            <a:noAutofit/>
          </a:bodyPr>
          <a:lstStyle/>
          <a:p>
            <a:pPr marL="216000" indent="-216000">
              <a:lnSpc>
                <a:spcPct val="100000"/>
              </a:lnSpc>
              <a:tabLst>
                <a:tab pos="0" algn="l"/>
              </a:tabLst>
            </a:pPr>
            <a:r>
              <a:rPr lang="en-GB" sz="1200" b="0" strike="noStrike" spc="-1">
                <a:solidFill>
                  <a:srgbClr val="000000"/>
                </a:solidFill>
                <a:latin typeface="Arial"/>
                <a:ea typeface="Arial"/>
              </a:rPr>
              <a:t>For understanding the path that drove us here, we do not need to look hard. If you analise the global  population evolution and the corresponding increase in enery consumption during the past two centuries, the conclusion is straighformward. Population increase and energy consumption are the interntwined cause of the increase in anthropogenic CO2 emissions, and their impact in the planet will continue at least during the next decades.</a:t>
            </a:r>
            <a:endParaRPr lang="pt-BR" sz="1200" b="0" strike="noStrike" spc="-1">
              <a:latin typeface="Arial"/>
            </a:endParaRPr>
          </a:p>
          <a:p>
            <a:pPr marL="216000" indent="-216000">
              <a:lnSpc>
                <a:spcPct val="100000"/>
              </a:lnSpc>
              <a:spcBef>
                <a:spcPts val="360"/>
              </a:spcBef>
              <a:tabLst>
                <a:tab pos="0" algn="l"/>
              </a:tabLst>
            </a:pPr>
            <a:endParaRPr lang="pt-BR" sz="1200" b="0" strike="noStrike" spc="-1">
              <a:latin typeface="Arial"/>
            </a:endParaRPr>
          </a:p>
          <a:p>
            <a:pPr marL="216000" indent="-216000">
              <a:lnSpc>
                <a:spcPct val="100000"/>
              </a:lnSpc>
              <a:spcBef>
                <a:spcPts val="360"/>
              </a:spcBef>
              <a:tabLst>
                <a:tab pos="0" algn="l"/>
              </a:tabLst>
            </a:pPr>
            <a:r>
              <a:rPr lang="en-GB" sz="1200" b="0" strike="noStrike" spc="-1">
                <a:solidFill>
                  <a:srgbClr val="000000"/>
                </a:solidFill>
                <a:latin typeface="Arial"/>
                <a:ea typeface="Arial"/>
              </a:rPr>
              <a:t>Let take a closer look to the evolution of the energy sector during those years:</a:t>
            </a:r>
            <a:endParaRPr lang="pt-BR" sz="1200" b="0" strike="noStrike" spc="-1">
              <a:latin typeface="Arial"/>
            </a:endParaRPr>
          </a:p>
        </p:txBody>
      </p:sp>
      <p:sp>
        <p:nvSpPr>
          <p:cNvPr id="206" name="CustomShape 3"/>
          <p:cNvSpPr/>
          <p:nvPr/>
        </p:nvSpPr>
        <p:spPr>
          <a:xfrm>
            <a:off x="3884760" y="8685360"/>
            <a:ext cx="2971080" cy="456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tabLst>
                <a:tab pos="0" algn="l"/>
              </a:tabLst>
            </a:pPr>
            <a:fld id="{FCC038A2-4736-4A6D-A3C6-A32CEF94D4FA}" type="slidenum">
              <a:rPr lang="en-GB" sz="1200" b="0" strike="noStrike" spc="-1">
                <a:solidFill>
                  <a:srgbClr val="000000"/>
                </a:solidFill>
                <a:latin typeface="Arial"/>
                <a:ea typeface="Arial"/>
              </a:rPr>
              <a:t>8</a:t>
            </a:fld>
            <a:endParaRPr lang="pt-BR"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4"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6"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1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
        <p:nvSpPr>
          <p:cNvPr id="1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1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19"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2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2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23"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25"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t-BR" sz="3200" b="0" strike="noStrike" spc="-1">
              <a:latin typeface="Arial"/>
            </a:endParaRPr>
          </a:p>
        </p:txBody>
      </p:sp>
      <p:sp>
        <p:nvSpPr>
          <p:cNvPr id="26"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2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2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3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
        <p:nvSpPr>
          <p:cNvPr id="31"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33"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t-BR" sz="3200" b="0" strike="noStrike" spc="-1">
              <a:latin typeface="Arial"/>
            </a:endParaRPr>
          </a:p>
        </p:txBody>
      </p:sp>
      <p:sp>
        <p:nvSpPr>
          <p:cNvPr id="34"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t-BR" sz="3200" b="0" strike="noStrike" spc="-1">
              <a:latin typeface="Arial"/>
            </a:endParaRPr>
          </a:p>
        </p:txBody>
      </p:sp>
      <p:sp>
        <p:nvSpPr>
          <p:cNvPr id="35"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t-BR" sz="3200" b="0" strike="noStrike" spc="-1">
              <a:latin typeface="Arial"/>
            </a:endParaRPr>
          </a:p>
        </p:txBody>
      </p:sp>
      <p:sp>
        <p:nvSpPr>
          <p:cNvPr id="36"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t-BR" sz="3200" b="0" strike="noStrike" spc="-1">
              <a:latin typeface="Arial"/>
            </a:endParaRPr>
          </a:p>
        </p:txBody>
      </p:sp>
      <p:sp>
        <p:nvSpPr>
          <p:cNvPr id="37"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t-BR" sz="3200" b="0" strike="noStrike" spc="-1">
              <a:latin typeface="Arial"/>
            </a:endParaRPr>
          </a:p>
        </p:txBody>
      </p:sp>
      <p:sp>
        <p:nvSpPr>
          <p:cNvPr id="38"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lide de título">
    <p:spTree>
      <p:nvGrpSpPr>
        <p:cNvPr id="1" name=""/>
        <p:cNvGrpSpPr/>
        <p:nvPr/>
      </p:nvGrpSpPr>
      <p:grpSpPr>
        <a:xfrm>
          <a:off x="0" y="0"/>
          <a:ext cx="0" cy="0"/>
          <a:chOff x="0" y="0"/>
          <a:chExt cx="0" cy="0"/>
        </a:xfrm>
      </p:grpSpPr>
      <p:pic>
        <p:nvPicPr>
          <p:cNvPr id="7" name="Picture 1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6603066"/>
            <a:ext cx="9144001" cy="254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3162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C3518FA-A84F-4C8E-8748-25AB4869A9B2}" type="datetimeFigureOut">
              <a:rPr lang="pt-BR" smtClean="0"/>
              <a:t>09/11/2022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8367A6F-2681-4ABC-9E29-78FAFD13B39C}" type="slidenum">
              <a:rPr lang="pt-BR" smtClean="0"/>
              <a:t>‹nº›</a:t>
            </a:fld>
            <a:endParaRPr lang="pt-BR"/>
          </a:p>
        </p:txBody>
      </p:sp>
    </p:spTree>
    <p:extLst>
      <p:ext uri="{BB962C8B-B14F-4D97-AF65-F5344CB8AC3E}">
        <p14:creationId xmlns:p14="http://schemas.microsoft.com/office/powerpoint/2010/main" val="1925144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42"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44"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4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4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5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5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
        <p:nvSpPr>
          <p:cNvPr id="5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5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5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57"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5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6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61"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63"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t-BR" sz="3200" b="0" strike="noStrike" spc="-1">
              <a:latin typeface="Arial"/>
            </a:endParaRPr>
          </a:p>
        </p:txBody>
      </p:sp>
      <p:sp>
        <p:nvSpPr>
          <p:cNvPr id="64"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6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6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6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
        <p:nvSpPr>
          <p:cNvPr id="69"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71"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t-BR" sz="3200" b="0" strike="noStrike" spc="-1">
              <a:latin typeface="Arial"/>
            </a:endParaRPr>
          </a:p>
        </p:txBody>
      </p:sp>
      <p:sp>
        <p:nvSpPr>
          <p:cNvPr id="72"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t-BR" sz="3200" b="0" strike="noStrike" spc="-1">
              <a:latin typeface="Arial"/>
            </a:endParaRPr>
          </a:p>
        </p:txBody>
      </p:sp>
      <p:sp>
        <p:nvSpPr>
          <p:cNvPr id="73"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t-BR" sz="3200" b="0" strike="noStrike" spc="-1">
              <a:latin typeface="Arial"/>
            </a:endParaRPr>
          </a:p>
        </p:txBody>
      </p:sp>
      <p:sp>
        <p:nvSpPr>
          <p:cNvPr id="74"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t-BR" sz="3200" b="0" strike="noStrike" spc="-1">
              <a:latin typeface="Arial"/>
            </a:endParaRPr>
          </a:p>
        </p:txBody>
      </p:sp>
      <p:sp>
        <p:nvSpPr>
          <p:cNvPr id="75"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t-BR" sz="3200" b="0" strike="noStrike" spc="-1">
              <a:latin typeface="Arial"/>
            </a:endParaRPr>
          </a:p>
        </p:txBody>
      </p:sp>
      <p:sp>
        <p:nvSpPr>
          <p:cNvPr id="76"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80"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82"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8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85"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7"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8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90"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
        <p:nvSpPr>
          <p:cNvPr id="91"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9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9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95"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9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9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99"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01"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t-BR" sz="3200" b="0" strike="noStrike" spc="-1">
              <a:latin typeface="Arial"/>
            </a:endParaRPr>
          </a:p>
        </p:txBody>
      </p:sp>
      <p:sp>
        <p:nvSpPr>
          <p:cNvPr id="102"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0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10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106"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
        <p:nvSpPr>
          <p:cNvPr id="107"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09"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t-BR" sz="3200" b="0" strike="noStrike" spc="-1">
              <a:latin typeface="Arial"/>
            </a:endParaRPr>
          </a:p>
        </p:txBody>
      </p:sp>
      <p:sp>
        <p:nvSpPr>
          <p:cNvPr id="110"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t-BR" sz="3200" b="0" strike="noStrike" spc="-1">
              <a:latin typeface="Arial"/>
            </a:endParaRPr>
          </a:p>
        </p:txBody>
      </p:sp>
      <p:sp>
        <p:nvSpPr>
          <p:cNvPr id="111"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t-BR" sz="3200" b="0" strike="noStrike" spc="-1">
              <a:latin typeface="Arial"/>
            </a:endParaRPr>
          </a:p>
        </p:txBody>
      </p:sp>
      <p:sp>
        <p:nvSpPr>
          <p:cNvPr id="112"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t-BR" sz="3200" b="0" strike="noStrike" spc="-1">
              <a:latin typeface="Arial"/>
            </a:endParaRPr>
          </a:p>
        </p:txBody>
      </p:sp>
      <p:sp>
        <p:nvSpPr>
          <p:cNvPr id="113"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t-BR" sz="3200" b="0" strike="noStrike" spc="-1">
              <a:latin typeface="Arial"/>
            </a:endParaRPr>
          </a:p>
        </p:txBody>
      </p:sp>
      <p:sp>
        <p:nvSpPr>
          <p:cNvPr id="114"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18"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20"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2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12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5"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12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
        <p:nvSpPr>
          <p:cNvPr id="1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3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13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133"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3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13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137"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39"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t-BR" sz="3200" b="0" strike="noStrike" spc="-1">
              <a:latin typeface="Arial"/>
            </a:endParaRPr>
          </a:p>
        </p:txBody>
      </p:sp>
      <p:sp>
        <p:nvSpPr>
          <p:cNvPr id="140"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4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14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14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
        <p:nvSpPr>
          <p:cNvPr id="145"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pt-BR" sz="4400" b="0" strike="noStrike" spc="-1">
              <a:latin typeface="Arial"/>
            </a:endParaRPr>
          </a:p>
        </p:txBody>
      </p:sp>
      <p:sp>
        <p:nvSpPr>
          <p:cNvPr id="147"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t-BR" sz="3200" b="0" strike="noStrike" spc="-1">
              <a:latin typeface="Arial"/>
            </a:endParaRPr>
          </a:p>
        </p:txBody>
      </p:sp>
      <p:sp>
        <p:nvSpPr>
          <p:cNvPr id="148"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t-BR" sz="3200" b="0" strike="noStrike" spc="-1">
              <a:latin typeface="Arial"/>
            </a:endParaRPr>
          </a:p>
        </p:txBody>
      </p:sp>
      <p:sp>
        <p:nvSpPr>
          <p:cNvPr id="149"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t-BR" sz="3200" b="0" strike="noStrike" spc="-1">
              <a:latin typeface="Arial"/>
            </a:endParaRPr>
          </a:p>
        </p:txBody>
      </p:sp>
      <p:sp>
        <p:nvSpPr>
          <p:cNvPr id="150"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t-BR" sz="3200" b="0" strike="noStrike" spc="-1">
              <a:latin typeface="Arial"/>
            </a:endParaRPr>
          </a:p>
        </p:txBody>
      </p:sp>
      <p:sp>
        <p:nvSpPr>
          <p:cNvPr id="151"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t-BR" sz="3200" b="0" strike="noStrike" spc="-1">
              <a:latin typeface="Arial"/>
            </a:endParaRPr>
          </a:p>
        </p:txBody>
      </p:sp>
      <p:sp>
        <p:nvSpPr>
          <p:cNvPr id="152"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11"/>
          <p:cNvPicPr/>
          <p:nvPr/>
        </p:nvPicPr>
        <p:blipFill>
          <a:blip r:embed="rId16"/>
          <a:stretch/>
        </p:blipFill>
        <p:spPr>
          <a:xfrm>
            <a:off x="0" y="6603120"/>
            <a:ext cx="9143280" cy="254160"/>
          </a:xfrm>
          <a:prstGeom prst="rect">
            <a:avLst/>
          </a:prstGeom>
          <a:ln w="0">
            <a:noFill/>
          </a:ln>
        </p:spPr>
      </p:pic>
      <p:sp>
        <p:nvSpPr>
          <p:cNvPr id="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pt-BR" sz="4400" b="0" strike="noStrike" spc="-1">
                <a:latin typeface="Arial"/>
              </a:rPr>
              <a:t>Clique para editar o formato do texto do título</a:t>
            </a:r>
          </a:p>
        </p:txBody>
      </p:sp>
      <p:sp>
        <p:nvSpPr>
          <p:cNvPr id="2"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32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2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24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20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20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20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20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 id="214748370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pt-BR" sz="4400" b="0" strike="noStrike" spc="-1">
                <a:latin typeface="Arial"/>
              </a:rPr>
              <a:t>Clique para editar o formato do texto do título</a:t>
            </a:r>
          </a:p>
        </p:txBody>
      </p:sp>
      <p:sp>
        <p:nvSpPr>
          <p:cNvPr id="40"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32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2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24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20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20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20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20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74680"/>
            <a:ext cx="8228880" cy="1142280"/>
          </a:xfrm>
          <a:prstGeom prst="rect">
            <a:avLst/>
          </a:prstGeom>
        </p:spPr>
        <p:txBody>
          <a:bodyPr lIns="0" tIns="0" rIns="0" bIns="0" anchor="ctr">
            <a:noAutofit/>
          </a:bodyPr>
          <a:lstStyle/>
          <a:p>
            <a:pPr algn="ctr"/>
            <a:r>
              <a:rPr lang="pt-BR" sz="1800" b="0" strike="noStrike" spc="-1">
                <a:latin typeface="Arial"/>
              </a:rPr>
              <a:t>Clique para editar o formato do texto do título</a:t>
            </a:r>
          </a:p>
        </p:txBody>
      </p:sp>
      <p:sp>
        <p:nvSpPr>
          <p:cNvPr id="78"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32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2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24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20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20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20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20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pt-BR" sz="4400" b="0" strike="noStrike" spc="-1">
                <a:latin typeface="Arial"/>
              </a:rPr>
              <a:t>Clique para editar o formato do texto do título</a:t>
            </a:r>
          </a:p>
        </p:txBody>
      </p:sp>
      <p:sp>
        <p:nvSpPr>
          <p:cNvPr id="116"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32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2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24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20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20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20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20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wmf"/><Relationship Id="rId11" Type="http://schemas.openxmlformats.org/officeDocument/2006/relationships/image" Target="../media/image11.jpeg"/><Relationship Id="rId5" Type="http://schemas.openxmlformats.org/officeDocument/2006/relationships/image" Target="../media/image5.wmf"/><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9.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icture 12" descr="links"/>
          <p:cNvPicPr/>
          <p:nvPr/>
        </p:nvPicPr>
        <p:blipFill>
          <a:blip r:embed="rId2"/>
          <a:stretch/>
        </p:blipFill>
        <p:spPr>
          <a:xfrm>
            <a:off x="720" y="0"/>
            <a:ext cx="9143280" cy="2206440"/>
          </a:xfrm>
          <a:prstGeom prst="rect">
            <a:avLst/>
          </a:prstGeom>
          <a:ln w="0">
            <a:noFill/>
          </a:ln>
        </p:spPr>
      </p:pic>
      <p:pic>
        <p:nvPicPr>
          <p:cNvPr id="160" name="Picture 9" descr="Greens_alternativa final-01-01"/>
          <p:cNvPicPr/>
          <p:nvPr/>
        </p:nvPicPr>
        <p:blipFill>
          <a:blip r:embed="rId3"/>
          <a:stretch/>
        </p:blipFill>
        <p:spPr>
          <a:xfrm>
            <a:off x="99420" y="147600"/>
            <a:ext cx="1851928" cy="1709480"/>
          </a:xfrm>
          <a:prstGeom prst="rect">
            <a:avLst/>
          </a:prstGeom>
          <a:ln w="0">
            <a:noFill/>
          </a:ln>
        </p:spPr>
      </p:pic>
      <p:sp>
        <p:nvSpPr>
          <p:cNvPr id="161" name="CustomShape 1"/>
          <p:cNvSpPr/>
          <p:nvPr/>
        </p:nvSpPr>
        <p:spPr>
          <a:xfrm>
            <a:off x="0" y="2307164"/>
            <a:ext cx="9016181" cy="1643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85500" lnSpcReduction="20000"/>
          </a:bodyPr>
          <a:lstStyle/>
          <a:p>
            <a:pPr algn="ctr">
              <a:lnSpc>
                <a:spcPct val="100000"/>
              </a:lnSpc>
            </a:pPr>
            <a:r>
              <a:rPr lang="en-US" sz="4400" b="1" strike="noStrike" spc="-1" dirty="0" err="1">
                <a:solidFill>
                  <a:srgbClr val="002060"/>
                </a:solidFill>
                <a:latin typeface="Century Gothic"/>
                <a:ea typeface="DejaVu Sans"/>
              </a:rPr>
              <a:t>Ambiente</a:t>
            </a:r>
            <a:r>
              <a:rPr lang="en-US" sz="4400" b="1" strike="noStrike" spc="-1" dirty="0">
                <a:solidFill>
                  <a:srgbClr val="002060"/>
                </a:solidFill>
                <a:latin typeface="Century Gothic"/>
                <a:ea typeface="DejaVu Sans"/>
              </a:rPr>
              <a:t>, </a:t>
            </a:r>
            <a:r>
              <a:rPr lang="en-US" sz="4400" b="1" strike="noStrike" spc="-1" dirty="0" err="1">
                <a:solidFill>
                  <a:srgbClr val="002060"/>
                </a:solidFill>
                <a:latin typeface="Century Gothic"/>
                <a:ea typeface="DejaVu Sans"/>
              </a:rPr>
              <a:t>Sociedade</a:t>
            </a:r>
            <a:r>
              <a:rPr lang="en-US" sz="4400" b="1" strike="noStrike" spc="-1" dirty="0">
                <a:solidFill>
                  <a:srgbClr val="002060"/>
                </a:solidFill>
                <a:latin typeface="Century Gothic"/>
                <a:ea typeface="DejaVu Sans"/>
              </a:rPr>
              <a:t> e </a:t>
            </a:r>
            <a:r>
              <a:rPr lang="en-US" sz="4400" b="1" strike="noStrike" spc="-1" dirty="0" err="1">
                <a:solidFill>
                  <a:srgbClr val="002060"/>
                </a:solidFill>
                <a:latin typeface="Century Gothic"/>
                <a:ea typeface="DejaVu Sans"/>
              </a:rPr>
              <a:t>Governança</a:t>
            </a:r>
            <a:r>
              <a:rPr lang="en-US" sz="4400" b="1" strike="noStrike" spc="-1" dirty="0">
                <a:solidFill>
                  <a:srgbClr val="002060"/>
                </a:solidFill>
                <a:latin typeface="Century Gothic"/>
                <a:ea typeface="DejaVu Sans"/>
              </a:rPr>
              <a:t> (ASG/ESG)</a:t>
            </a:r>
            <a:br>
              <a:rPr dirty="0"/>
            </a:br>
            <a:endParaRPr lang="pt-BR" sz="4400" b="0" strike="noStrike" spc="-1" dirty="0">
              <a:latin typeface="Arial"/>
            </a:endParaRPr>
          </a:p>
        </p:txBody>
      </p:sp>
      <p:sp>
        <p:nvSpPr>
          <p:cNvPr id="162" name="CustomShape 2"/>
          <p:cNvSpPr/>
          <p:nvPr/>
        </p:nvSpPr>
        <p:spPr>
          <a:xfrm>
            <a:off x="2713703" y="3727690"/>
            <a:ext cx="6193056" cy="119887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pt-BR" sz="2400" b="0" strike="noStrike" spc="-1" dirty="0">
                <a:solidFill>
                  <a:srgbClr val="002060"/>
                </a:solidFill>
                <a:latin typeface="Century Gothic"/>
                <a:ea typeface="DejaVu Sans"/>
              </a:rPr>
              <a:t>Por: </a:t>
            </a:r>
            <a:r>
              <a:rPr lang="pt-BR" sz="2400" spc="-1" dirty="0">
                <a:solidFill>
                  <a:srgbClr val="002060"/>
                </a:solidFill>
                <a:latin typeface="Century Gothic"/>
                <a:ea typeface="DejaVu Sans"/>
              </a:rPr>
              <a:t>Ana Regina Aguiar Dutra e </a:t>
            </a:r>
            <a:r>
              <a:rPr lang="pt-BR" sz="2400" b="0" strike="noStrike" spc="-1" dirty="0">
                <a:solidFill>
                  <a:srgbClr val="002060"/>
                </a:solidFill>
                <a:latin typeface="Century Gothic"/>
                <a:ea typeface="DejaVu Sans"/>
              </a:rPr>
              <a:t>José Baltazar Salgueirinho Osório de Andrade Guerra</a:t>
            </a:r>
            <a:endParaRPr lang="pt-BR" sz="2400" b="0" strike="noStrike" spc="-1" dirty="0">
              <a:latin typeface="Arial"/>
            </a:endParaRPr>
          </a:p>
        </p:txBody>
      </p:sp>
      <p:pic>
        <p:nvPicPr>
          <p:cNvPr id="163" name="Imagem 5"/>
          <p:cNvPicPr/>
          <p:nvPr/>
        </p:nvPicPr>
        <p:blipFill>
          <a:blip r:embed="rId4"/>
          <a:stretch/>
        </p:blipFill>
        <p:spPr>
          <a:xfrm>
            <a:off x="6300000" y="1301760"/>
            <a:ext cx="2394720" cy="628200"/>
          </a:xfrm>
          <a:prstGeom prst="rect">
            <a:avLst/>
          </a:prstGeom>
          <a:ln w="0">
            <a:noFill/>
          </a:ln>
        </p:spPr>
      </p:pic>
      <p:pic>
        <p:nvPicPr>
          <p:cNvPr id="165" name="Imagem 8"/>
          <p:cNvPicPr/>
          <p:nvPr/>
        </p:nvPicPr>
        <p:blipFill>
          <a:blip r:embed="rId5"/>
          <a:stretch/>
        </p:blipFill>
        <p:spPr>
          <a:xfrm>
            <a:off x="5654498" y="5506457"/>
            <a:ext cx="1087675" cy="938281"/>
          </a:xfrm>
          <a:prstGeom prst="rect">
            <a:avLst/>
          </a:prstGeom>
          <a:ln w="0">
            <a:noFill/>
          </a:ln>
        </p:spPr>
      </p:pic>
      <p:pic>
        <p:nvPicPr>
          <p:cNvPr id="166" name="Imagem 9"/>
          <p:cNvPicPr/>
          <p:nvPr/>
        </p:nvPicPr>
        <p:blipFill>
          <a:blip r:embed="rId6"/>
          <a:stretch/>
        </p:blipFill>
        <p:spPr>
          <a:xfrm>
            <a:off x="3861720" y="5546898"/>
            <a:ext cx="1420560" cy="897840"/>
          </a:xfrm>
          <a:prstGeom prst="rect">
            <a:avLst/>
          </a:prstGeom>
          <a:ln w="0">
            <a:noFill/>
          </a:ln>
        </p:spPr>
      </p:pic>
      <p:sp>
        <p:nvSpPr>
          <p:cNvPr id="169" name="CustomShape 3"/>
          <p:cNvSpPr/>
          <p:nvPr/>
        </p:nvSpPr>
        <p:spPr>
          <a:xfrm flipV="1">
            <a:off x="6120000" y="6659639"/>
            <a:ext cx="180000" cy="1088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endParaRPr lang="pt-BR" sz="1000" b="0" strike="noStrike" spc="-1" dirty="0">
              <a:latin typeface="Arial"/>
            </a:endParaRPr>
          </a:p>
        </p:txBody>
      </p:sp>
      <p:pic>
        <p:nvPicPr>
          <p:cNvPr id="172" name="Imagem 171"/>
          <p:cNvPicPr/>
          <p:nvPr/>
        </p:nvPicPr>
        <p:blipFill>
          <a:blip r:embed="rId7"/>
          <a:stretch/>
        </p:blipFill>
        <p:spPr>
          <a:xfrm>
            <a:off x="6442293" y="210133"/>
            <a:ext cx="1927440" cy="761760"/>
          </a:xfrm>
          <a:prstGeom prst="rect">
            <a:avLst/>
          </a:prstGeom>
          <a:ln w="0">
            <a:noFill/>
          </a:ln>
        </p:spPr>
      </p:pic>
      <p:pic>
        <p:nvPicPr>
          <p:cNvPr id="1030" name="Picture 6" descr="ODS Think Tank | Movimento ODS Santa Catarina">
            <a:extLst>
              <a:ext uri="{FF2B5EF4-FFF2-40B4-BE49-F238E27FC236}">
                <a16:creationId xmlns:a16="http://schemas.microsoft.com/office/drawing/2014/main" id="{F7582335-8AF5-4AEA-A2F0-3218B0ED71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4705" y="5546898"/>
            <a:ext cx="1158305" cy="88679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hamadas encerradas – Página 5 – Fapesc">
            <a:extLst>
              <a:ext uri="{FF2B5EF4-FFF2-40B4-BE49-F238E27FC236}">
                <a16:creationId xmlns:a16="http://schemas.microsoft.com/office/drawing/2014/main" id="{F182B795-2067-45D4-2B5B-6049ED77FEF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7241" y="5577796"/>
            <a:ext cx="1745874" cy="8867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Ânima e Uliving - Conheça a moradia oficial do Ecossistema Ânima">
            <a:extLst>
              <a:ext uri="{FF2B5EF4-FFF2-40B4-BE49-F238E27FC236}">
                <a16:creationId xmlns:a16="http://schemas.microsoft.com/office/drawing/2014/main" id="{DCB57506-751D-7B0C-0CB0-2910EFFD07A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10630" y="5224347"/>
            <a:ext cx="1896129" cy="14235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F2445F6-AE85-5974-EFEA-32C61C506BF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7240" y="3511380"/>
            <a:ext cx="1785426" cy="17854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3D03D8B-8BF9-45A5-89B6-0AB6C4D72220}"/>
              </a:ext>
            </a:extLst>
          </p:cNvPr>
          <p:cNvPicPr>
            <a:picLocks noChangeAspect="1"/>
          </p:cNvPicPr>
          <p:nvPr/>
        </p:nvPicPr>
        <p:blipFill>
          <a:blip r:embed="rId2"/>
          <a:stretch>
            <a:fillRect/>
          </a:stretch>
        </p:blipFill>
        <p:spPr>
          <a:xfrm>
            <a:off x="1786" y="11097"/>
            <a:ext cx="4570214" cy="6858000"/>
          </a:xfrm>
          <a:prstGeom prst="rect">
            <a:avLst/>
          </a:prstGeom>
        </p:spPr>
      </p:pic>
      <p:sp>
        <p:nvSpPr>
          <p:cNvPr id="5" name="CaixaDeTexto 4">
            <a:extLst>
              <a:ext uri="{FF2B5EF4-FFF2-40B4-BE49-F238E27FC236}">
                <a16:creationId xmlns:a16="http://schemas.microsoft.com/office/drawing/2014/main" id="{9226341A-6F9A-4C14-8807-CA14546783D9}"/>
              </a:ext>
            </a:extLst>
          </p:cNvPr>
          <p:cNvSpPr txBox="1"/>
          <p:nvPr/>
        </p:nvSpPr>
        <p:spPr>
          <a:xfrm>
            <a:off x="4572000" y="197346"/>
            <a:ext cx="4572000" cy="6463308"/>
          </a:xfrm>
          <a:prstGeom prst="rect">
            <a:avLst/>
          </a:prstGeom>
          <a:noFill/>
        </p:spPr>
        <p:txBody>
          <a:bodyPr wrap="square">
            <a:spAutoFit/>
          </a:bodyPr>
          <a:lstStyle/>
          <a:p>
            <a:r>
              <a:rPr lang="pt-BR" dirty="0"/>
              <a:t>Professor Doutor </a:t>
            </a:r>
            <a:r>
              <a:rPr lang="pt-BR" b="1" dirty="0"/>
              <a:t>José Baltazar Salgueirinho Osório de Andrade Guerra</a:t>
            </a:r>
            <a:r>
              <a:rPr lang="pt-BR" dirty="0"/>
              <a:t>,</a:t>
            </a:r>
          </a:p>
          <a:p>
            <a:pPr marL="285750" indent="-285750">
              <a:buFont typeface="Wingdings" panose="05000000000000000000" pitchFamily="2" charset="2"/>
              <a:buChar char="Ø"/>
            </a:pPr>
            <a:r>
              <a:rPr lang="pt-BR" dirty="0"/>
              <a:t>Pai da Ana Beatriz e do João Henrique.</a:t>
            </a:r>
          </a:p>
          <a:p>
            <a:pPr marL="285750" indent="-285750">
              <a:buFont typeface="Wingdings" panose="05000000000000000000" pitchFamily="2" charset="2"/>
              <a:buChar char="Ø"/>
            </a:pPr>
            <a:r>
              <a:rPr lang="pt-BR" dirty="0"/>
              <a:t>Bolsista de produtividade em pesquisa do CNPq</a:t>
            </a:r>
          </a:p>
          <a:p>
            <a:pPr marL="285750" indent="-285750">
              <a:buFont typeface="Wingdings" panose="05000000000000000000" pitchFamily="2" charset="2"/>
              <a:buChar char="Ø"/>
            </a:pPr>
            <a:r>
              <a:rPr lang="pt-BR" dirty="0"/>
              <a:t>Coordenador do Programa de Pós-Graduação em Administração da Unisul</a:t>
            </a:r>
          </a:p>
          <a:p>
            <a:r>
              <a:rPr lang="pt-BR" dirty="0"/>
              <a:t>Professor Permanente na Unisul dos:</a:t>
            </a:r>
          </a:p>
          <a:p>
            <a:pPr marL="285750" indent="-285750">
              <a:buFont typeface="Wingdings" panose="05000000000000000000" pitchFamily="2" charset="2"/>
              <a:buChar char="Ø"/>
            </a:pPr>
            <a:r>
              <a:rPr lang="pt-BR" dirty="0"/>
              <a:t>Doutorado e do Mestrado em Administração </a:t>
            </a:r>
          </a:p>
          <a:p>
            <a:pPr marL="285750" indent="-285750">
              <a:buFont typeface="Wingdings" panose="05000000000000000000" pitchFamily="2" charset="2"/>
              <a:buChar char="Ø"/>
            </a:pPr>
            <a:r>
              <a:rPr lang="pt-BR" dirty="0"/>
              <a:t>Mestrado em Ciências Ambientais </a:t>
            </a:r>
          </a:p>
          <a:p>
            <a:pPr marL="285750" indent="-285750">
              <a:buFont typeface="Wingdings" panose="05000000000000000000" pitchFamily="2" charset="2"/>
              <a:buChar char="Ø"/>
            </a:pPr>
            <a:r>
              <a:rPr lang="pt-BR" dirty="0"/>
              <a:t> Fellow (Pesquisador) do Cambridge Centre for </a:t>
            </a:r>
            <a:r>
              <a:rPr lang="pt-BR" dirty="0" err="1"/>
              <a:t>Environment</a:t>
            </a:r>
            <a:r>
              <a:rPr lang="pt-BR" dirty="0"/>
              <a:t>, Energy </a:t>
            </a:r>
            <a:r>
              <a:rPr lang="pt-BR" dirty="0" err="1"/>
              <a:t>and</a:t>
            </a:r>
            <a:r>
              <a:rPr lang="pt-BR" dirty="0"/>
              <a:t> Natural </a:t>
            </a:r>
            <a:r>
              <a:rPr lang="pt-BR" dirty="0" err="1"/>
              <a:t>Resource</a:t>
            </a:r>
            <a:r>
              <a:rPr lang="pt-BR" dirty="0"/>
              <a:t> </a:t>
            </a:r>
            <a:r>
              <a:rPr lang="pt-BR" dirty="0" err="1"/>
              <a:t>Governance</a:t>
            </a:r>
            <a:r>
              <a:rPr lang="pt-BR" dirty="0"/>
              <a:t>, Universidade de Cambridge.</a:t>
            </a:r>
          </a:p>
          <a:p>
            <a:pPr marL="285750" indent="-285750">
              <a:buFont typeface="Wingdings" panose="05000000000000000000" pitchFamily="2" charset="2"/>
              <a:buChar char="Ø"/>
            </a:pPr>
            <a:r>
              <a:rPr lang="pt-BR" dirty="0"/>
              <a:t>Lider-Fundador do Centro de Desenvolvimento Sustentável (</a:t>
            </a:r>
            <a:r>
              <a:rPr lang="pt-BR" dirty="0" err="1"/>
              <a:t>Greens</a:t>
            </a:r>
            <a:r>
              <a:rPr lang="pt-BR" dirty="0"/>
              <a:t>),</a:t>
            </a:r>
          </a:p>
          <a:p>
            <a:pPr marL="285750" indent="-285750">
              <a:buFont typeface="Wingdings" panose="05000000000000000000" pitchFamily="2" charset="2"/>
              <a:buChar char="Ø"/>
            </a:pPr>
            <a:r>
              <a:rPr lang="pt-BR" dirty="0"/>
              <a:t>Cidadão Catarinense, título conferido pela Assembleia Legislativa do Estado de Santa Catarina.</a:t>
            </a:r>
          </a:p>
          <a:p>
            <a:pPr marL="285750" indent="-285750">
              <a:buFont typeface="Wingdings" panose="05000000000000000000" pitchFamily="2" charset="2"/>
              <a:buChar char="Ø"/>
            </a:pPr>
            <a:r>
              <a:rPr lang="pt-BR" dirty="0"/>
              <a:t>Cidadão Honorário de Florianópolis, Título atribuído pela Câmara Municipal de Florianópolis.</a:t>
            </a:r>
          </a:p>
        </p:txBody>
      </p:sp>
    </p:spTree>
    <p:extLst>
      <p:ext uri="{BB962C8B-B14F-4D97-AF65-F5344CB8AC3E}">
        <p14:creationId xmlns:p14="http://schemas.microsoft.com/office/powerpoint/2010/main" val="2679902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FC40877-E25B-485E-A92F-4F43AA51E1B4}"/>
              </a:ext>
            </a:extLst>
          </p:cNvPr>
          <p:cNvPicPr>
            <a:picLocks noChangeAspect="1"/>
          </p:cNvPicPr>
          <p:nvPr/>
        </p:nvPicPr>
        <p:blipFill>
          <a:blip r:embed="rId2"/>
          <a:stretch>
            <a:fillRect/>
          </a:stretch>
        </p:blipFill>
        <p:spPr>
          <a:xfrm>
            <a:off x="1585266" y="457200"/>
            <a:ext cx="5973467" cy="5943600"/>
          </a:xfrm>
          <a:prstGeom prst="rect">
            <a:avLst/>
          </a:prstGeom>
        </p:spPr>
      </p:pic>
    </p:spTree>
    <p:extLst>
      <p:ext uri="{BB962C8B-B14F-4D97-AF65-F5344CB8AC3E}">
        <p14:creationId xmlns:p14="http://schemas.microsoft.com/office/powerpoint/2010/main" val="186224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Estamos numa estrada no caminho para o inferno climático', alerta Guterres  na COP 27 - Agência de Notícias São Joaquim Online">
            <a:extLst>
              <a:ext uri="{FF2B5EF4-FFF2-40B4-BE49-F238E27FC236}">
                <a16:creationId xmlns:a16="http://schemas.microsoft.com/office/drawing/2014/main" id="{5EFB38DB-09F5-4658-16AD-75DC5C6D8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2399" y="69960"/>
            <a:ext cx="2655440" cy="22128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rva de keeling">
            <a:extLst>
              <a:ext uri="{FF2B5EF4-FFF2-40B4-BE49-F238E27FC236}">
                <a16:creationId xmlns:a16="http://schemas.microsoft.com/office/drawing/2014/main" id="{88FAA859-554A-BB61-5966-5B479A47AE0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60720" y="1957751"/>
            <a:ext cx="8407439" cy="456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1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Imagem 3_0"/>
          <p:cNvPicPr/>
          <p:nvPr/>
        </p:nvPicPr>
        <p:blipFill>
          <a:blip r:embed="rId2"/>
          <a:stretch/>
        </p:blipFill>
        <p:spPr>
          <a:xfrm>
            <a:off x="0" y="0"/>
            <a:ext cx="9143280" cy="6857280"/>
          </a:xfrm>
          <a:prstGeom prst="rect">
            <a:avLst/>
          </a:prstGeom>
          <a:ln w="0">
            <a:noFill/>
          </a:ln>
        </p:spPr>
      </p:pic>
      <p:sp>
        <p:nvSpPr>
          <p:cNvPr id="184" name="CustomShape 1"/>
          <p:cNvSpPr/>
          <p:nvPr/>
        </p:nvSpPr>
        <p:spPr>
          <a:xfrm>
            <a:off x="683640" y="2421000"/>
            <a:ext cx="7920000" cy="215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algn="ctr">
              <a:lnSpc>
                <a:spcPct val="100000"/>
              </a:lnSpc>
              <a:spcBef>
                <a:spcPts val="641"/>
              </a:spcBef>
              <a:tabLst>
                <a:tab pos="0" algn="l"/>
              </a:tabLst>
            </a:pPr>
            <a:r>
              <a:rPr lang="pt-BR" sz="3200" b="0" strike="noStrike" spc="-1" dirty="0">
                <a:solidFill>
                  <a:srgbClr val="8B8B8B"/>
                </a:solidFill>
                <a:latin typeface="Calibri"/>
              </a:rPr>
              <a:t>“um risco global é definido como uma ocorrência que causa impacto negativo significativo para diversos países e indústrias num período de tempo de 10 anos” (World Economic </a:t>
            </a:r>
            <a:r>
              <a:rPr lang="pt-BR" sz="3200" b="0" strike="noStrike" spc="-1" dirty="0" err="1">
                <a:solidFill>
                  <a:srgbClr val="8B8B8B"/>
                </a:solidFill>
                <a:latin typeface="Calibri"/>
              </a:rPr>
              <a:t>Forum</a:t>
            </a:r>
            <a:r>
              <a:rPr lang="pt-BR" sz="3200" b="0" strike="noStrike" spc="-1" dirty="0">
                <a:solidFill>
                  <a:srgbClr val="8B8B8B"/>
                </a:solidFill>
                <a:latin typeface="Calibri"/>
              </a:rPr>
              <a:t>, 2014).</a:t>
            </a:r>
            <a:endParaRPr lang="pt-BR" sz="3200" b="0" strike="noStrike" spc="-1" dirty="0">
              <a:latin typeface="Arial"/>
            </a:endParaRPr>
          </a:p>
          <a:p>
            <a:pPr algn="ctr">
              <a:lnSpc>
                <a:spcPct val="100000"/>
              </a:lnSpc>
              <a:spcBef>
                <a:spcPts val="641"/>
              </a:spcBef>
              <a:tabLst>
                <a:tab pos="0" algn="l"/>
              </a:tabLst>
            </a:pPr>
            <a:endParaRPr lang="pt-BR" sz="3200" b="0" strike="noStrike" spc="-1" dirty="0">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Imagem 3"/>
          <p:cNvPicPr/>
          <p:nvPr/>
        </p:nvPicPr>
        <p:blipFill>
          <a:blip r:embed="rId2"/>
          <a:stretch/>
        </p:blipFill>
        <p:spPr>
          <a:xfrm>
            <a:off x="0" y="857160"/>
            <a:ext cx="9143280" cy="5142960"/>
          </a:xfrm>
          <a:prstGeom prst="rect">
            <a:avLst/>
          </a:prstGeom>
          <a:ln w="0">
            <a:noFill/>
          </a:ln>
        </p:spPr>
      </p:pic>
      <p:sp>
        <p:nvSpPr>
          <p:cNvPr id="187" name="CustomShape 1"/>
          <p:cNvSpPr/>
          <p:nvPr/>
        </p:nvSpPr>
        <p:spPr>
          <a:xfrm>
            <a:off x="2333880" y="186840"/>
            <a:ext cx="4475520" cy="63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pt-BR" sz="3600" b="1" strike="noStrike" spc="-1" dirty="0">
                <a:solidFill>
                  <a:srgbClr val="000000"/>
                </a:solidFill>
                <a:latin typeface="Calibri"/>
                <a:ea typeface="DejaVu Sans"/>
              </a:rPr>
              <a:t>Riscos Globais - 2019</a:t>
            </a:r>
            <a:endParaRPr lang="pt-BR" sz="3600" b="0" strike="noStrike" spc="-1" dirty="0">
              <a:latin typeface="Arial"/>
            </a:endParaRPr>
          </a:p>
        </p:txBody>
      </p:sp>
      <p:sp>
        <p:nvSpPr>
          <p:cNvPr id="188" name="CustomShape 2"/>
          <p:cNvSpPr/>
          <p:nvPr/>
        </p:nvSpPr>
        <p:spPr>
          <a:xfrm>
            <a:off x="5307439" y="6150056"/>
            <a:ext cx="3683520" cy="46021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200" b="0" strike="noStrike" spc="-1" dirty="0">
                <a:solidFill>
                  <a:srgbClr val="000000"/>
                </a:solidFill>
                <a:latin typeface="Times New Roman"/>
                <a:ea typeface="DejaVu Sans"/>
              </a:rPr>
              <a:t>Fonte: The Global Risks Report 2021, 16th Edition, is published by the World Economic Forum.</a:t>
            </a:r>
            <a:endParaRPr lang="pt-BR" sz="1200" b="0" strike="noStrike" spc="-1" dirty="0">
              <a:latin typeface="Arial"/>
            </a:endParaRPr>
          </a:p>
        </p:txBody>
      </p:sp>
      <p:pic>
        <p:nvPicPr>
          <p:cNvPr id="3" name="Imagem 2">
            <a:extLst>
              <a:ext uri="{FF2B5EF4-FFF2-40B4-BE49-F238E27FC236}">
                <a16:creationId xmlns:a16="http://schemas.microsoft.com/office/drawing/2014/main" id="{0FF59749-D604-42C7-AA73-67B678F82603}"/>
              </a:ext>
            </a:extLst>
          </p:cNvPr>
          <p:cNvPicPr>
            <a:picLocks noChangeAspect="1"/>
          </p:cNvPicPr>
          <p:nvPr/>
        </p:nvPicPr>
        <p:blipFill>
          <a:blip r:embed="rId3"/>
          <a:stretch>
            <a:fillRect/>
          </a:stretch>
        </p:blipFill>
        <p:spPr>
          <a:xfrm>
            <a:off x="0" y="239322"/>
            <a:ext cx="9144000" cy="572423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24746"/>
            <a:ext cx="8964488" cy="6723366"/>
          </a:xfrm>
        </p:spPr>
      </p:pic>
    </p:spTree>
    <p:extLst>
      <p:ext uri="{BB962C8B-B14F-4D97-AF65-F5344CB8AC3E}">
        <p14:creationId xmlns:p14="http://schemas.microsoft.com/office/powerpoint/2010/main" val="275811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CustomShape 1"/>
          <p:cNvSpPr/>
          <p:nvPr/>
        </p:nvSpPr>
        <p:spPr>
          <a:xfrm>
            <a:off x="-36360" y="0"/>
            <a:ext cx="9172440" cy="6857280"/>
          </a:xfrm>
          <a:prstGeom prst="rect">
            <a:avLst/>
          </a:prstGeom>
          <a:solidFill>
            <a:schemeClr val="bg1"/>
          </a:soli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194" name="Google Shape;357;p41" descr="Global Energy Production.png"/>
          <p:cNvPicPr/>
          <p:nvPr/>
        </p:nvPicPr>
        <p:blipFill>
          <a:blip r:embed="rId3"/>
          <a:stretch/>
        </p:blipFill>
        <p:spPr>
          <a:xfrm>
            <a:off x="4642560" y="171000"/>
            <a:ext cx="4493520" cy="3364920"/>
          </a:xfrm>
          <a:prstGeom prst="rect">
            <a:avLst/>
          </a:prstGeom>
          <a:ln w="0">
            <a:noFill/>
          </a:ln>
        </p:spPr>
      </p:pic>
      <p:pic>
        <p:nvPicPr>
          <p:cNvPr id="195" name="Google Shape;358;p41" descr="population.png"/>
          <p:cNvPicPr/>
          <p:nvPr/>
        </p:nvPicPr>
        <p:blipFill>
          <a:blip r:embed="rId4"/>
          <a:stretch/>
        </p:blipFill>
        <p:spPr>
          <a:xfrm>
            <a:off x="7200" y="317520"/>
            <a:ext cx="4436280" cy="3328200"/>
          </a:xfrm>
          <a:prstGeom prst="rect">
            <a:avLst/>
          </a:prstGeom>
          <a:ln w="0">
            <a:noFill/>
          </a:ln>
        </p:spPr>
      </p:pic>
      <p:pic>
        <p:nvPicPr>
          <p:cNvPr id="196" name="Google Shape;366;p42" descr="EEmissions.bmp"/>
          <p:cNvPicPr/>
          <p:nvPr/>
        </p:nvPicPr>
        <p:blipFill>
          <a:blip r:embed="rId5"/>
          <a:stretch/>
        </p:blipFill>
        <p:spPr>
          <a:xfrm>
            <a:off x="438480" y="3724920"/>
            <a:ext cx="4005360" cy="3132360"/>
          </a:xfrm>
          <a:prstGeom prst="rect">
            <a:avLst/>
          </a:prstGeom>
          <a:ln w="0">
            <a:noFill/>
          </a:ln>
        </p:spPr>
      </p:pic>
      <p:pic>
        <p:nvPicPr>
          <p:cNvPr id="197" name="Google Shape;367;p42" descr="1958-2008.bmp"/>
          <p:cNvPicPr/>
          <p:nvPr/>
        </p:nvPicPr>
        <p:blipFill>
          <a:blip r:embed="rId6"/>
          <a:stretch/>
        </p:blipFill>
        <p:spPr>
          <a:xfrm>
            <a:off x="4732560" y="3633840"/>
            <a:ext cx="4298400" cy="3223440"/>
          </a:xfrm>
          <a:prstGeom prst="rect">
            <a:avLst/>
          </a:prstGeom>
          <a:ln w="0">
            <a:noFill/>
          </a:ln>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EB6DED2D-F12F-454D-9855-6ABEF71C2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43" y="509587"/>
            <a:ext cx="9144000" cy="583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3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arth-overshoot-day - CicloVivo">
            <a:extLst>
              <a:ext uri="{FF2B5EF4-FFF2-40B4-BE49-F238E27FC236}">
                <a16:creationId xmlns:a16="http://schemas.microsoft.com/office/drawing/2014/main" id="{EDB30253-C385-4631-B02A-B593C443B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29" y="146050"/>
            <a:ext cx="9144000" cy="6711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52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m para water-energy and food nex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4624"/>
            <a:ext cx="5832648" cy="5832649"/>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a:extLst>
              <a:ext uri="{FF2B5EF4-FFF2-40B4-BE49-F238E27FC236}">
                <a16:creationId xmlns:a16="http://schemas.microsoft.com/office/drawing/2014/main" id="{E6F54F78-2A47-44B6-A0A9-0CC9DF2FD600}"/>
              </a:ext>
            </a:extLst>
          </p:cNvPr>
          <p:cNvSpPr/>
          <p:nvPr/>
        </p:nvSpPr>
        <p:spPr>
          <a:xfrm>
            <a:off x="4139952" y="5899919"/>
            <a:ext cx="4896544" cy="769441"/>
          </a:xfrm>
          <a:prstGeom prst="rect">
            <a:avLst/>
          </a:prstGeom>
        </p:spPr>
        <p:txBody>
          <a:bodyPr wrap="square">
            <a:spAutoFit/>
          </a:bodyPr>
          <a:lstStyle/>
          <a:p>
            <a:r>
              <a:rPr lang="en-US" sz="1100" dirty="0">
                <a:solidFill>
                  <a:srgbClr val="222222"/>
                </a:solidFill>
                <a:latin typeface="Arial" panose="020B0604020202020204" pitchFamily="34" charset="0"/>
              </a:rPr>
              <a:t>Fonte: </a:t>
            </a:r>
            <a:r>
              <a:rPr lang="en-US" sz="1100" dirty="0" err="1">
                <a:solidFill>
                  <a:srgbClr val="222222"/>
                </a:solidFill>
                <a:latin typeface="Arial" panose="020B0604020202020204" pitchFamily="34" charset="0"/>
              </a:rPr>
              <a:t>Beddington</a:t>
            </a:r>
            <a:r>
              <a:rPr lang="en-US" sz="1100" dirty="0">
                <a:solidFill>
                  <a:srgbClr val="222222"/>
                </a:solidFill>
                <a:latin typeface="Arial" panose="020B0604020202020204" pitchFamily="34" charset="0"/>
              </a:rPr>
              <a:t>, J. (2009, March). Food, energy, water and the climate: a perfect storm of global events. In </a:t>
            </a:r>
            <a:r>
              <a:rPr lang="en-US" sz="1100" i="1" dirty="0">
                <a:solidFill>
                  <a:srgbClr val="222222"/>
                </a:solidFill>
                <a:latin typeface="Arial" panose="020B0604020202020204" pitchFamily="34" charset="0"/>
              </a:rPr>
              <a:t>Sustainable Development UK Annual Conference. QEII Conference Centre, London: Government Office for Science</a:t>
            </a:r>
            <a:r>
              <a:rPr lang="en-US" sz="1100" dirty="0">
                <a:solidFill>
                  <a:srgbClr val="222222"/>
                </a:solidFill>
                <a:latin typeface="Arial" panose="020B0604020202020204" pitchFamily="34" charset="0"/>
              </a:rPr>
              <a:t>.</a:t>
            </a:r>
            <a:endParaRPr lang="pt-BR" sz="1100" dirty="0"/>
          </a:p>
        </p:txBody>
      </p:sp>
    </p:spTree>
    <p:extLst>
      <p:ext uri="{BB962C8B-B14F-4D97-AF65-F5344CB8AC3E}">
        <p14:creationId xmlns:p14="http://schemas.microsoft.com/office/powerpoint/2010/main" val="108954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Economia Donut: a tese sobre os 5 estágios das empresas na transição para um  modelo mais sustentável - Blog Quintessa">
            <a:extLst>
              <a:ext uri="{FF2B5EF4-FFF2-40B4-BE49-F238E27FC236}">
                <a16:creationId xmlns:a16="http://schemas.microsoft.com/office/drawing/2014/main" id="{6D7B130A-93F4-41E8-B03E-348FD55D5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813" y="0"/>
            <a:ext cx="68103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Picture 2_0" descr="Limites dos Ecossistemas – Limites da Terra – Física das Radiações ..."/>
          <p:cNvPicPr/>
          <p:nvPr/>
        </p:nvPicPr>
        <p:blipFill>
          <a:blip r:embed="rId2"/>
          <a:stretch/>
        </p:blipFill>
        <p:spPr>
          <a:xfrm>
            <a:off x="1238400" y="542880"/>
            <a:ext cx="6666840" cy="577152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tícias: ESG: entenda o significado | Grupo Indusparquet | Grupo  Indusparquet">
            <a:extLst>
              <a:ext uri="{FF2B5EF4-FFF2-40B4-BE49-F238E27FC236}">
                <a16:creationId xmlns:a16="http://schemas.microsoft.com/office/drawing/2014/main" id="{3DB9D59B-62C3-78F2-8D91-C0B7D82703B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42346" y="0"/>
            <a:ext cx="6465887" cy="6465887"/>
          </a:xfrm>
          <a:prstGeom prst="rect">
            <a:avLst/>
          </a:prstGeom>
          <a:solidFill>
            <a:srgbClr val="FFFFFF"/>
          </a:solidFill>
        </p:spPr>
      </p:pic>
      <p:sp>
        <p:nvSpPr>
          <p:cNvPr id="4" name="CaixaDeTexto 3">
            <a:extLst>
              <a:ext uri="{FF2B5EF4-FFF2-40B4-BE49-F238E27FC236}">
                <a16:creationId xmlns:a16="http://schemas.microsoft.com/office/drawing/2014/main" id="{9A35858F-E6B5-BABB-F1B6-7D93F2686681}"/>
              </a:ext>
            </a:extLst>
          </p:cNvPr>
          <p:cNvSpPr txBox="1"/>
          <p:nvPr/>
        </p:nvSpPr>
        <p:spPr>
          <a:xfrm>
            <a:off x="501479" y="6250443"/>
            <a:ext cx="6662401" cy="215444"/>
          </a:xfrm>
          <a:prstGeom prst="rect">
            <a:avLst/>
          </a:prstGeom>
          <a:noFill/>
        </p:spPr>
        <p:txBody>
          <a:bodyPr wrap="none" rtlCol="0">
            <a:spAutoFit/>
          </a:bodyPr>
          <a:lstStyle/>
          <a:p>
            <a:r>
              <a:rPr lang="pt-BR" sz="800" dirty="0"/>
              <a:t>Fonte: https://www.grupoindusparquet.com.br/noticias/esg-como-empresas-nao-podem-mais-deixar-de-impactar-positivamente-o-seu-entorno</a:t>
            </a:r>
          </a:p>
        </p:txBody>
      </p:sp>
    </p:spTree>
    <p:extLst>
      <p:ext uri="{BB962C8B-B14F-4D97-AF65-F5344CB8AC3E}">
        <p14:creationId xmlns:p14="http://schemas.microsoft.com/office/powerpoint/2010/main" val="333047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agrama&#10;&#10;Descrição gerada automaticamente">
            <a:extLst>
              <a:ext uri="{FF2B5EF4-FFF2-40B4-BE49-F238E27FC236}">
                <a16:creationId xmlns:a16="http://schemas.microsoft.com/office/drawing/2014/main" id="{C1646C1E-F4DC-7B86-0381-86D1835DC4D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8127" y="68263"/>
            <a:ext cx="8507746" cy="6465887"/>
          </a:xfrm>
          <a:prstGeom prst="rect">
            <a:avLst/>
          </a:prstGeom>
          <a:solidFill>
            <a:srgbClr val="FFFFFF"/>
          </a:solidFill>
        </p:spPr>
      </p:pic>
      <p:sp>
        <p:nvSpPr>
          <p:cNvPr id="5" name="CaixaDeTexto 4">
            <a:extLst>
              <a:ext uri="{FF2B5EF4-FFF2-40B4-BE49-F238E27FC236}">
                <a16:creationId xmlns:a16="http://schemas.microsoft.com/office/drawing/2014/main" id="{AFFB8082-144F-4DFB-E0E2-096688BCA9CB}"/>
              </a:ext>
            </a:extLst>
          </p:cNvPr>
          <p:cNvSpPr txBox="1"/>
          <p:nvPr/>
        </p:nvSpPr>
        <p:spPr>
          <a:xfrm>
            <a:off x="653845" y="6349484"/>
            <a:ext cx="4572000" cy="369332"/>
          </a:xfrm>
          <a:prstGeom prst="rect">
            <a:avLst/>
          </a:prstGeom>
          <a:noFill/>
        </p:spPr>
        <p:txBody>
          <a:bodyPr wrap="square">
            <a:spAutoFit/>
          </a:bodyPr>
          <a:lstStyle/>
          <a:p>
            <a:r>
              <a:rPr lang="pt-BR" sz="900" dirty="0"/>
              <a:t>Fonte: https://www.its.ac.id/seatrans/sustainable-ports-building-a-sustainable-port-for-future-generations/</a:t>
            </a:r>
          </a:p>
        </p:txBody>
      </p:sp>
    </p:spTree>
    <p:extLst>
      <p:ext uri="{BB962C8B-B14F-4D97-AF65-F5344CB8AC3E}">
        <p14:creationId xmlns:p14="http://schemas.microsoft.com/office/powerpoint/2010/main" val="3187481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A582D7DE-1B7C-7237-3B58-8BC739A937F3}"/>
              </a:ext>
            </a:extLst>
          </p:cNvPr>
          <p:cNvPicPr>
            <a:picLocks noChangeAspect="1"/>
          </p:cNvPicPr>
          <p:nvPr/>
        </p:nvPicPr>
        <p:blipFill rotWithShape="1">
          <a:blip r:embed="rId2"/>
          <a:srcRect l="6501" r="15102" b="-2"/>
          <a:stretch/>
        </p:blipFill>
        <p:spPr>
          <a:xfrm>
            <a:off x="2290917" y="881631"/>
            <a:ext cx="6035424" cy="5138929"/>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2" name="CaixaDeTexto 1">
            <a:extLst>
              <a:ext uri="{FF2B5EF4-FFF2-40B4-BE49-F238E27FC236}">
                <a16:creationId xmlns:a16="http://schemas.microsoft.com/office/drawing/2014/main" id="{39B3FE9C-6B4C-68CF-0FDD-3E60DEA6387C}"/>
              </a:ext>
            </a:extLst>
          </p:cNvPr>
          <p:cNvSpPr txBox="1"/>
          <p:nvPr/>
        </p:nvSpPr>
        <p:spPr>
          <a:xfrm>
            <a:off x="275254" y="2218708"/>
            <a:ext cx="2579180" cy="2672715"/>
          </a:xfrm>
          <a:prstGeom prst="rect">
            <a:avLst/>
          </a:prstGeom>
        </p:spPr>
        <p:txBody>
          <a:bodyPr vert="horz" lIns="91440" tIns="45720" rIns="91440" bIns="45720" rtlCol="0" anchor="t">
            <a:normAutofit/>
          </a:bodyPr>
          <a:lstStyle/>
          <a:p>
            <a:pPr>
              <a:lnSpc>
                <a:spcPct val="90000"/>
              </a:lnSpc>
              <a:spcAft>
                <a:spcPts val="600"/>
              </a:spcAft>
            </a:pPr>
            <a:r>
              <a:rPr lang="en-US" sz="2400" b="1" dirty="0">
                <a:solidFill>
                  <a:srgbClr val="FF0000"/>
                </a:solidFill>
                <a:latin typeface="Amasis MT Pro Black" panose="02040A04050005020304" pitchFamily="18" charset="0"/>
              </a:rPr>
              <a:t>O que é ESG?</a:t>
            </a:r>
          </a:p>
          <a:p>
            <a:pPr indent="-228600">
              <a:lnSpc>
                <a:spcPct val="90000"/>
              </a:lnSpc>
              <a:spcAft>
                <a:spcPts val="600"/>
              </a:spcAft>
              <a:buFont typeface="Arial" panose="020B0604020202020204" pitchFamily="34" charset="0"/>
              <a:buChar char="•"/>
            </a:pPr>
            <a:endParaRPr lang="en-US" sz="2400" b="1" dirty="0">
              <a:latin typeface="Amasis MT Pro Black" panose="02040A04050005020304" pitchFamily="18" charset="0"/>
            </a:endParaRPr>
          </a:p>
          <a:p>
            <a:pPr indent="-228600">
              <a:lnSpc>
                <a:spcPct val="90000"/>
              </a:lnSpc>
              <a:spcAft>
                <a:spcPts val="600"/>
              </a:spcAft>
              <a:buFont typeface="Arial" panose="020B0604020202020204" pitchFamily="34" charset="0"/>
              <a:buChar char="•"/>
            </a:pPr>
            <a:r>
              <a:rPr lang="en-US" sz="2400" b="1" dirty="0">
                <a:latin typeface="Amasis MT Pro Black" panose="02040A04050005020304" pitchFamily="18" charset="0"/>
              </a:rPr>
              <a:t>O que </a:t>
            </a:r>
            <a:r>
              <a:rPr lang="en-US" sz="2400" b="1" dirty="0" err="1">
                <a:latin typeface="Amasis MT Pro Black" panose="02040A04050005020304" pitchFamily="18" charset="0"/>
              </a:rPr>
              <a:t>temos</a:t>
            </a:r>
            <a:r>
              <a:rPr lang="en-US" sz="2400" b="1" dirty="0">
                <a:latin typeface="Amasis MT Pro Black" panose="02040A04050005020304" pitchFamily="18" charset="0"/>
              </a:rPr>
              <a:t> com </a:t>
            </a:r>
            <a:r>
              <a:rPr lang="en-US" sz="2400" b="1" dirty="0" err="1">
                <a:latin typeface="Amasis MT Pro Black" panose="02040A04050005020304" pitchFamily="18" charset="0"/>
              </a:rPr>
              <a:t>isso</a:t>
            </a:r>
            <a:r>
              <a:rPr lang="en-US" sz="2400" b="1" dirty="0">
                <a:latin typeface="Amasis MT Pro Black" panose="02040A04050005020304" pitchFamily="18" charset="0"/>
              </a:rPr>
              <a:t>?</a:t>
            </a:r>
          </a:p>
        </p:txBody>
      </p:sp>
    </p:spTree>
    <p:extLst>
      <p:ext uri="{BB962C8B-B14F-4D97-AF65-F5344CB8AC3E}">
        <p14:creationId xmlns:p14="http://schemas.microsoft.com/office/powerpoint/2010/main" val="1213470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117948E-86C2-4B0A-A320-8FA76AF9D96F}"/>
              </a:ext>
            </a:extLst>
          </p:cNvPr>
          <p:cNvPicPr>
            <a:picLocks noChangeAspect="1"/>
          </p:cNvPicPr>
          <p:nvPr/>
        </p:nvPicPr>
        <p:blipFill>
          <a:blip r:embed="rId2"/>
          <a:stretch>
            <a:fillRect/>
          </a:stretch>
        </p:blipFill>
        <p:spPr>
          <a:xfrm>
            <a:off x="0" y="905918"/>
            <a:ext cx="9144000" cy="5046165"/>
          </a:xfrm>
          <a:prstGeom prst="rect">
            <a:avLst/>
          </a:prstGeom>
        </p:spPr>
      </p:pic>
      <p:sp>
        <p:nvSpPr>
          <p:cNvPr id="2" name="Retângulo: Cantos Arredondados 1">
            <a:extLst>
              <a:ext uri="{FF2B5EF4-FFF2-40B4-BE49-F238E27FC236}">
                <a16:creationId xmlns:a16="http://schemas.microsoft.com/office/drawing/2014/main" id="{04E91A53-747F-76DB-B2F2-3F222B4195F4}"/>
              </a:ext>
            </a:extLst>
          </p:cNvPr>
          <p:cNvSpPr/>
          <p:nvPr/>
        </p:nvSpPr>
        <p:spPr>
          <a:xfrm>
            <a:off x="0" y="905918"/>
            <a:ext cx="9144000" cy="3204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latin typeface="Cambria" panose="02040503050406030204" pitchFamily="18" charset="0"/>
                <a:ea typeface="Cambria" panose="02040503050406030204" pitchFamily="18" charset="0"/>
              </a:rPr>
              <a:t>ESG</a:t>
            </a:r>
          </a:p>
        </p:txBody>
      </p:sp>
      <p:sp>
        <p:nvSpPr>
          <p:cNvPr id="4" name="CaixaDeTexto 3">
            <a:extLst>
              <a:ext uri="{FF2B5EF4-FFF2-40B4-BE49-F238E27FC236}">
                <a16:creationId xmlns:a16="http://schemas.microsoft.com/office/drawing/2014/main" id="{9A693FE2-E48E-97AC-26F9-60BAA648C299}"/>
              </a:ext>
            </a:extLst>
          </p:cNvPr>
          <p:cNvSpPr txBox="1"/>
          <p:nvPr/>
        </p:nvSpPr>
        <p:spPr>
          <a:xfrm>
            <a:off x="150308" y="1348779"/>
            <a:ext cx="8843385" cy="923330"/>
          </a:xfrm>
          <a:prstGeom prst="rect">
            <a:avLst/>
          </a:prstGeom>
          <a:solidFill>
            <a:schemeClr val="bg1"/>
          </a:solidFill>
        </p:spPr>
        <p:txBody>
          <a:bodyPr wrap="square" rtlCol="0">
            <a:spAutoFit/>
          </a:bodyPr>
          <a:lstStyle/>
          <a:p>
            <a:r>
              <a:rPr lang="pt-BR" b="1" dirty="0">
                <a:latin typeface="Cambria" panose="02040503050406030204" pitchFamily="18" charset="0"/>
                <a:ea typeface="Cambria" panose="02040503050406030204" pitchFamily="18" charset="0"/>
              </a:rPr>
              <a:t>Abordagem que incorpora questões </a:t>
            </a:r>
            <a:r>
              <a:rPr lang="pt-BR" b="1" dirty="0">
                <a:highlight>
                  <a:srgbClr val="FFFF00"/>
                </a:highlight>
                <a:latin typeface="Cambria" panose="02040503050406030204" pitchFamily="18" charset="0"/>
                <a:ea typeface="Cambria" panose="02040503050406030204" pitchFamily="18" charset="0"/>
              </a:rPr>
              <a:t>ambientais, sociais e de governança corporativa</a:t>
            </a:r>
            <a:r>
              <a:rPr lang="pt-BR" b="1" dirty="0">
                <a:latin typeface="Cambria" panose="02040503050406030204" pitchFamily="18" charset="0"/>
                <a:ea typeface="Cambria" panose="02040503050406030204" pitchFamily="18" charset="0"/>
              </a:rPr>
              <a:t> na estratégia das empresas, para garantir sustentabilidade a longo prazo.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id="{A30153C3-0A0C-4C8C-9059-17696A895F33}"/>
              </a:ext>
            </a:extLst>
          </p:cNvPr>
          <p:cNvPicPr>
            <a:picLocks noChangeAspect="1"/>
          </p:cNvPicPr>
          <p:nvPr/>
        </p:nvPicPr>
        <p:blipFill>
          <a:blip r:embed="rId2"/>
          <a:stretch>
            <a:fillRect/>
          </a:stretch>
        </p:blipFill>
        <p:spPr>
          <a:xfrm>
            <a:off x="1" y="571500"/>
            <a:ext cx="1631092" cy="1196642"/>
          </a:xfrm>
          <a:prstGeom prst="rect">
            <a:avLst/>
          </a:prstGeom>
        </p:spPr>
      </p:pic>
      <p:pic>
        <p:nvPicPr>
          <p:cNvPr id="5" name="Imagem 4">
            <a:extLst>
              <a:ext uri="{FF2B5EF4-FFF2-40B4-BE49-F238E27FC236}">
                <a16:creationId xmlns:a16="http://schemas.microsoft.com/office/drawing/2014/main" id="{C3378B6B-5D77-4A80-B65D-161C112ABA4C}"/>
              </a:ext>
            </a:extLst>
          </p:cNvPr>
          <p:cNvPicPr>
            <a:picLocks noChangeAspect="1"/>
          </p:cNvPicPr>
          <p:nvPr/>
        </p:nvPicPr>
        <p:blipFill>
          <a:blip r:embed="rId3"/>
          <a:stretch>
            <a:fillRect/>
          </a:stretch>
        </p:blipFill>
        <p:spPr>
          <a:xfrm>
            <a:off x="1482812" y="1081933"/>
            <a:ext cx="7445158" cy="5052071"/>
          </a:xfrm>
          <a:prstGeom prst="rect">
            <a:avLst/>
          </a:prstGeom>
          <a:ln w="19050" cap="sq">
            <a:solidFill>
              <a:srgbClr val="CC00FF"/>
            </a:solidFill>
            <a:prstDash val="solid"/>
            <a:miter lim="800000"/>
          </a:ln>
          <a:effectLst>
            <a:outerShdw blurRad="50800" dist="38100" dir="2700000" algn="tl" rotWithShape="0">
              <a:srgbClr val="000000">
                <a:alpha val="43000"/>
              </a:srgbClr>
            </a:outerShdw>
          </a:effectLst>
        </p:spPr>
      </p:pic>
      <p:pic>
        <p:nvPicPr>
          <p:cNvPr id="8" name="Imagem 7">
            <a:extLst>
              <a:ext uri="{FF2B5EF4-FFF2-40B4-BE49-F238E27FC236}">
                <a16:creationId xmlns:a16="http://schemas.microsoft.com/office/drawing/2014/main" id="{BC0BC66C-E184-47AF-A0B2-366F1AC1161A}"/>
              </a:ext>
            </a:extLst>
          </p:cNvPr>
          <p:cNvPicPr>
            <a:picLocks noChangeAspect="1"/>
          </p:cNvPicPr>
          <p:nvPr/>
        </p:nvPicPr>
        <p:blipFill>
          <a:blip r:embed="rId4"/>
          <a:stretch>
            <a:fillRect/>
          </a:stretch>
        </p:blipFill>
        <p:spPr>
          <a:xfrm>
            <a:off x="1800390" y="613767"/>
            <a:ext cx="5288280" cy="350520"/>
          </a:xfrm>
          <a:prstGeom prst="rect">
            <a:avLst/>
          </a:prstGeom>
          <a:ln>
            <a:solidFill>
              <a:srgbClr val="CC00FF"/>
            </a:solidFill>
          </a:ln>
        </p:spPr>
      </p:pic>
    </p:spTree>
    <p:extLst>
      <p:ext uri="{BB962C8B-B14F-4D97-AF65-F5344CB8AC3E}">
        <p14:creationId xmlns:p14="http://schemas.microsoft.com/office/powerpoint/2010/main" val="3811483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F4F9EEA0-0F5A-B1ED-DF5B-85BA097A997F}"/>
              </a:ext>
            </a:extLst>
          </p:cNvPr>
          <p:cNvGraphicFramePr>
            <a:graphicFrameLocks noGrp="1"/>
          </p:cNvGraphicFramePr>
          <p:nvPr/>
        </p:nvGraphicFramePr>
        <p:xfrm>
          <a:off x="0" y="571501"/>
          <a:ext cx="9144000" cy="5526215"/>
        </p:xfrm>
        <a:graphic>
          <a:graphicData uri="http://schemas.openxmlformats.org/drawingml/2006/table">
            <a:tbl>
              <a:tblPr firstRow="1" firstCol="1" bandRow="1">
                <a:tableStyleId>{F5AB1C69-6EDB-4FF4-983F-18BD219EF322}</a:tableStyleId>
              </a:tblPr>
              <a:tblGrid>
                <a:gridCol w="1865870">
                  <a:extLst>
                    <a:ext uri="{9D8B030D-6E8A-4147-A177-3AD203B41FA5}">
                      <a16:colId xmlns:a16="http://schemas.microsoft.com/office/drawing/2014/main" val="397431182"/>
                    </a:ext>
                  </a:extLst>
                </a:gridCol>
                <a:gridCol w="7278130">
                  <a:extLst>
                    <a:ext uri="{9D8B030D-6E8A-4147-A177-3AD203B41FA5}">
                      <a16:colId xmlns:a16="http://schemas.microsoft.com/office/drawing/2014/main" val="3281988521"/>
                    </a:ext>
                  </a:extLst>
                </a:gridCol>
              </a:tblGrid>
              <a:tr h="78316">
                <a:tc gridSpan="2">
                  <a:txBody>
                    <a:bodyPr/>
                    <a:lstStyle/>
                    <a:p>
                      <a:pPr algn="ctr">
                        <a:lnSpc>
                          <a:spcPct val="107000"/>
                        </a:lnSpc>
                        <a:spcAft>
                          <a:spcPts val="800"/>
                        </a:spcAft>
                      </a:pPr>
                      <a:r>
                        <a:rPr lang="pt-BR" sz="2400" dirty="0">
                          <a:solidFill>
                            <a:schemeClr val="tx1"/>
                          </a:solidFill>
                          <a:effectLst/>
                          <a:latin typeface="Cambria" panose="02040503050406030204" pitchFamily="18" charset="0"/>
                          <a:ea typeface="Cambria" panose="02040503050406030204" pitchFamily="18" charset="0"/>
                        </a:rPr>
                        <a:t>Meio Ambiente</a:t>
                      </a:r>
                      <a:endParaRPr lang="pt-BR"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endParaRPr lang="pt-BR"/>
                    </a:p>
                  </a:txBody>
                  <a:tcPr/>
                </a:tc>
                <a:extLst>
                  <a:ext uri="{0D108BD9-81ED-4DB2-BD59-A6C34878D82A}">
                    <a16:rowId xmlns:a16="http://schemas.microsoft.com/office/drawing/2014/main" val="3455491424"/>
                  </a:ext>
                </a:extLst>
              </a:tr>
              <a:tr h="78316">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Dimensões </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Indicadores </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0025680"/>
                  </a:ext>
                </a:extLst>
              </a:tr>
              <a:tr h="377190">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Conformidades regulatórias </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 Incidentes graves/infrações regulatórias em relação aos aspectos ambientais. </a:t>
                      </a:r>
                    </a:p>
                    <a:p>
                      <a:pPr>
                        <a:lnSpc>
                          <a:spcPct val="100000"/>
                        </a:lnSpc>
                        <a:spcAft>
                          <a:spcPts val="0"/>
                        </a:spcAft>
                      </a:pPr>
                      <a:r>
                        <a:rPr lang="pt-BR" sz="1300" dirty="0">
                          <a:effectLst/>
                          <a:latin typeface="Cambria" panose="02040503050406030204" pitchFamily="18" charset="0"/>
                          <a:ea typeface="Cambria" panose="02040503050406030204" pitchFamily="18" charset="0"/>
                        </a:rPr>
                        <a:t>- Natureza do incidente, melhorias feitas/lições aprendidas e ação regulatória (execução/processo/multa).</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0769286"/>
                  </a:ext>
                </a:extLst>
              </a:tr>
              <a:tr h="160808">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Riscos naturais </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A Empresa está sujeita a inundações, terremotos ou outros riscos naturais?</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6410379"/>
                  </a:ext>
                </a:extLst>
              </a:tr>
              <a:tr h="511079">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Emissões de gases de efeito estufa</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 A Empresa atua em um setor intensivo em energia? </a:t>
                      </a:r>
                    </a:p>
                    <a:p>
                      <a:pPr>
                        <a:lnSpc>
                          <a:spcPct val="100000"/>
                        </a:lnSpc>
                        <a:spcAft>
                          <a:spcPts val="0"/>
                        </a:spcAft>
                      </a:pPr>
                      <a:r>
                        <a:rPr lang="pt-BR" sz="1300" dirty="0">
                          <a:effectLst/>
                          <a:latin typeface="Cambria" panose="02040503050406030204" pitchFamily="18" charset="0"/>
                          <a:ea typeface="Cambria" panose="02040503050406030204" pitchFamily="18" charset="0"/>
                        </a:rPr>
                        <a:t>- A Empresa monitora as emissões de GEE (inclusive as não geradas diretamente, como logística terceirizada)?</a:t>
                      </a:r>
                    </a:p>
                    <a:p>
                      <a:pPr>
                        <a:lnSpc>
                          <a:spcPct val="100000"/>
                        </a:lnSpc>
                        <a:spcAft>
                          <a:spcPts val="0"/>
                        </a:spcAft>
                      </a:pPr>
                      <a:r>
                        <a:rPr lang="pt-BR" sz="1300" dirty="0">
                          <a:effectLst/>
                          <a:latin typeface="Cambria" panose="02040503050406030204" pitchFamily="18" charset="0"/>
                          <a:ea typeface="Cambria" panose="02040503050406030204" pitchFamily="18" charset="0"/>
                        </a:rPr>
                        <a:t>-  A empresa tem um plano ou ações para controlar e/ou reduzir as emissões?</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1289015"/>
                  </a:ext>
                </a:extLst>
              </a:tr>
              <a:tr h="243301">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Emissões atmosféricas</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As operações da Empresa podem originar emissões atmosféricas significativas (por exemplo, petróleo e gás, energia, transporte, química)?</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3449790"/>
                  </a:ext>
                </a:extLst>
              </a:tr>
              <a:tr h="593572">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Gestão de energia e água</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-As operações da Empresa são intensivas em energia ou água?</a:t>
                      </a:r>
                    </a:p>
                    <a:p>
                      <a:pPr>
                        <a:lnSpc>
                          <a:spcPct val="100000"/>
                        </a:lnSpc>
                        <a:spcAft>
                          <a:spcPts val="0"/>
                        </a:spcAft>
                      </a:pPr>
                      <a:r>
                        <a:rPr lang="pt-BR" sz="1300" dirty="0">
                          <a:effectLst/>
                          <a:latin typeface="Cambria" panose="02040503050406030204" pitchFamily="18" charset="0"/>
                          <a:ea typeface="Cambria" panose="02040503050406030204" pitchFamily="18" charset="0"/>
                        </a:rPr>
                        <a:t>- Existem planos para reduzir o consumo de energia, aumentar o percentual de energia renovável na matriz energética da Empresa?</a:t>
                      </a:r>
                    </a:p>
                    <a:p>
                      <a:pPr>
                        <a:lnSpc>
                          <a:spcPct val="100000"/>
                        </a:lnSpc>
                        <a:spcAft>
                          <a:spcPts val="0"/>
                        </a:spcAft>
                      </a:pPr>
                      <a:r>
                        <a:rPr lang="pt-BR" sz="1300" dirty="0">
                          <a:effectLst/>
                          <a:latin typeface="Cambria" panose="02040503050406030204" pitchFamily="18" charset="0"/>
                          <a:ea typeface="Cambria" panose="02040503050406030204" pitchFamily="18" charset="0"/>
                        </a:rPr>
                        <a:t>- Os produtos oferecidos possuem rotulagem/certificações energéticas?</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5206148"/>
                  </a:ext>
                </a:extLst>
              </a:tr>
              <a:tr h="974938">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Gestão de resíduos/fim de vida dos produtos</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 O processo de produção origina quantidades relevantes de resíduos ou resíduos perigosos?</a:t>
                      </a:r>
                    </a:p>
                    <a:p>
                      <a:pPr>
                        <a:lnSpc>
                          <a:spcPct val="100000"/>
                        </a:lnSpc>
                        <a:spcAft>
                          <a:spcPts val="0"/>
                        </a:spcAft>
                      </a:pPr>
                      <a:r>
                        <a:rPr lang="pt-BR" sz="1300" dirty="0">
                          <a:effectLst/>
                          <a:latin typeface="Cambria" panose="02040503050406030204" pitchFamily="18" charset="0"/>
                          <a:ea typeface="Cambria" panose="02040503050406030204" pitchFamily="18" charset="0"/>
                        </a:rPr>
                        <a:t>- A empresa está ciente de quaisquer problemas antigos ou atuais de contaminação do solo/água subterrânea no(s) local(</a:t>
                      </a:r>
                      <a:r>
                        <a:rPr lang="pt-BR" sz="1300" dirty="0" err="1">
                          <a:effectLst/>
                          <a:latin typeface="Cambria" panose="02040503050406030204" pitchFamily="18" charset="0"/>
                          <a:ea typeface="Cambria" panose="02040503050406030204" pitchFamily="18" charset="0"/>
                        </a:rPr>
                        <a:t>is</a:t>
                      </a:r>
                      <a:r>
                        <a:rPr lang="pt-BR" sz="1300" dirty="0">
                          <a:effectLst/>
                          <a:latin typeface="Cambria" panose="02040503050406030204" pitchFamily="18" charset="0"/>
                          <a:ea typeface="Cambria" panose="02040503050406030204" pitchFamily="18" charset="0"/>
                        </a:rPr>
                        <a:t>) e há necessidade de realizar atividades de investigação ou remediação?</a:t>
                      </a:r>
                    </a:p>
                    <a:p>
                      <a:pPr>
                        <a:lnSpc>
                          <a:spcPct val="100000"/>
                        </a:lnSpc>
                        <a:spcAft>
                          <a:spcPts val="0"/>
                        </a:spcAft>
                      </a:pPr>
                      <a:r>
                        <a:rPr lang="pt-BR" sz="1300" dirty="0">
                          <a:effectLst/>
                          <a:latin typeface="Cambria" panose="02040503050406030204" pitchFamily="18" charset="0"/>
                          <a:ea typeface="Cambria" panose="02040503050406030204" pitchFamily="18" charset="0"/>
                        </a:rPr>
                        <a:t>- A empresa reconheceu alguma provisão financeira nas contas para tratar de algum passivo ambiental como terra contaminada/recuperação</a:t>
                      </a:r>
                    </a:p>
                    <a:p>
                      <a:pPr>
                        <a:lnSpc>
                          <a:spcPct val="100000"/>
                        </a:lnSpc>
                        <a:spcAft>
                          <a:spcPts val="0"/>
                        </a:spcAft>
                      </a:pPr>
                      <a:r>
                        <a:rPr lang="pt-BR" sz="1300" dirty="0">
                          <a:effectLst/>
                          <a:latin typeface="Cambria" panose="02040503050406030204" pitchFamily="18" charset="0"/>
                          <a:ea typeface="Cambria" panose="02040503050406030204" pitchFamily="18" charset="0"/>
                        </a:rPr>
                        <a:t>ambiental?</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735219"/>
                  </a:ext>
                </a:extLst>
              </a:tr>
              <a:tr h="160808">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Impacto na biodiversidade</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O processo de produção tem impacto na biodiversidade (incluindo desmatamento e degradação da terra)?</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0815086"/>
                  </a:ext>
                </a:extLst>
              </a:tr>
              <a:tr h="593572">
                <a:tc>
                  <a:txBody>
                    <a:bodyPr/>
                    <a:lstStyle/>
                    <a:p>
                      <a:pPr>
                        <a:lnSpc>
                          <a:spcPct val="107000"/>
                        </a:lnSpc>
                        <a:spcAft>
                          <a:spcPts val="800"/>
                        </a:spcAft>
                      </a:pPr>
                      <a:r>
                        <a:rPr lang="pt-BR" sz="1300" dirty="0">
                          <a:solidFill>
                            <a:schemeClr val="tx1"/>
                          </a:solidFill>
                          <a:effectLst/>
                          <a:latin typeface="Cambria" panose="02040503050406030204" pitchFamily="18" charset="0"/>
                          <a:ea typeface="Cambria" panose="02040503050406030204" pitchFamily="18" charset="0"/>
                        </a:rPr>
                        <a:t>Produtos verdes e Embalagem</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nSpc>
                          <a:spcPct val="100000"/>
                        </a:lnSpc>
                        <a:spcAft>
                          <a:spcPts val="0"/>
                        </a:spcAft>
                      </a:pPr>
                      <a:r>
                        <a:rPr lang="pt-BR" sz="1300" dirty="0">
                          <a:effectLst/>
                          <a:latin typeface="Cambria" panose="02040503050406030204" pitchFamily="18" charset="0"/>
                          <a:ea typeface="Cambria" panose="02040503050406030204" pitchFamily="18" charset="0"/>
                        </a:rPr>
                        <a:t>- A Empresa oferece linhas de produtos “verdes” ou “de baixo impacto”?</a:t>
                      </a:r>
                    </a:p>
                    <a:p>
                      <a:pPr>
                        <a:lnSpc>
                          <a:spcPct val="100000"/>
                        </a:lnSpc>
                        <a:spcAft>
                          <a:spcPts val="0"/>
                        </a:spcAft>
                      </a:pPr>
                      <a:r>
                        <a:rPr lang="pt-BR" sz="1300" dirty="0">
                          <a:effectLst/>
                          <a:latin typeface="Cambria" panose="02040503050406030204" pitchFamily="18" charset="0"/>
                          <a:ea typeface="Cambria" panose="02040503050406030204" pitchFamily="18" charset="0"/>
                        </a:rPr>
                        <a:t>- A. Os produtos oferecidos pela Empresa exigem uma quantidade relevante de embalagens?</a:t>
                      </a:r>
                    </a:p>
                    <a:p>
                      <a:pPr>
                        <a:lnSpc>
                          <a:spcPct val="100000"/>
                        </a:lnSpc>
                        <a:spcAft>
                          <a:spcPts val="0"/>
                        </a:spcAft>
                      </a:pPr>
                      <a:r>
                        <a:rPr lang="pt-BR" sz="1300" dirty="0">
                          <a:effectLst/>
                          <a:latin typeface="Cambria" panose="02040503050406030204" pitchFamily="18" charset="0"/>
                          <a:ea typeface="Cambria" panose="02040503050406030204" pitchFamily="18" charset="0"/>
                        </a:rPr>
                        <a:t>- Os critérios de sustentabilidade são considerados no design das embalagens?</a:t>
                      </a:r>
                      <a:endParaRPr lang="pt-BR"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34693" marR="346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72645"/>
                  </a:ext>
                </a:extLst>
              </a:tr>
            </a:tbl>
          </a:graphicData>
        </a:graphic>
      </p:graphicFrame>
    </p:spTree>
    <p:extLst>
      <p:ext uri="{BB962C8B-B14F-4D97-AF65-F5344CB8AC3E}">
        <p14:creationId xmlns:p14="http://schemas.microsoft.com/office/powerpoint/2010/main" val="231505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F4C08D8-C7F9-61D8-70DB-8CF836B764CE}"/>
              </a:ext>
            </a:extLst>
          </p:cNvPr>
          <p:cNvGraphicFramePr>
            <a:graphicFrameLocks noGrp="1"/>
          </p:cNvGraphicFramePr>
          <p:nvPr/>
        </p:nvGraphicFramePr>
        <p:xfrm>
          <a:off x="-1" y="571500"/>
          <a:ext cx="9057503" cy="5608320"/>
        </p:xfrm>
        <a:graphic>
          <a:graphicData uri="http://schemas.openxmlformats.org/drawingml/2006/table">
            <a:tbl>
              <a:tblPr firstRow="1" firstCol="1" bandRow="1">
                <a:tableStyleId>{00A15C55-8517-42AA-B614-E9B94910E393}</a:tableStyleId>
              </a:tblPr>
              <a:tblGrid>
                <a:gridCol w="1514955">
                  <a:extLst>
                    <a:ext uri="{9D8B030D-6E8A-4147-A177-3AD203B41FA5}">
                      <a16:colId xmlns:a16="http://schemas.microsoft.com/office/drawing/2014/main" val="2754385521"/>
                    </a:ext>
                  </a:extLst>
                </a:gridCol>
                <a:gridCol w="7542548">
                  <a:extLst>
                    <a:ext uri="{9D8B030D-6E8A-4147-A177-3AD203B41FA5}">
                      <a16:colId xmlns:a16="http://schemas.microsoft.com/office/drawing/2014/main" val="850322260"/>
                    </a:ext>
                  </a:extLst>
                </a:gridCol>
              </a:tblGrid>
              <a:tr h="0">
                <a:tc gridSpan="2">
                  <a:txBody>
                    <a:bodyPr/>
                    <a:lstStyle/>
                    <a:p>
                      <a:pPr algn="ctr">
                        <a:lnSpc>
                          <a:spcPct val="100000"/>
                        </a:lnSpc>
                        <a:spcAft>
                          <a:spcPts val="0"/>
                        </a:spcAft>
                      </a:pPr>
                      <a:r>
                        <a:rPr lang="pt-BR" sz="2000" b="1" dirty="0">
                          <a:effectLst/>
                          <a:latin typeface="Cambria" panose="02040503050406030204" pitchFamily="18" charset="0"/>
                          <a:ea typeface="Cambria" panose="02040503050406030204" pitchFamily="18" charset="0"/>
                        </a:rPr>
                        <a:t>Social </a:t>
                      </a:r>
                      <a:endParaRPr lang="pt-BR" sz="2000" b="1"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pt-BR"/>
                    </a:p>
                  </a:txBody>
                  <a:tcPr/>
                </a:tc>
                <a:extLst>
                  <a:ext uri="{0D108BD9-81ED-4DB2-BD59-A6C34878D82A}">
                    <a16:rowId xmlns:a16="http://schemas.microsoft.com/office/drawing/2014/main" val="2903710276"/>
                  </a:ext>
                </a:extLst>
              </a:tr>
              <a:tr h="65848">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Dimensões </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Indicadores </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7322978"/>
                  </a:ext>
                </a:extLst>
              </a:tr>
              <a:tr h="1061936">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Recursos humanos</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nchor="ctr">
                    <a:lnR w="12700" cap="flat" cmpd="sng" algn="ctr">
                      <a:solidFill>
                        <a:schemeClr val="tx1"/>
                      </a:solidFill>
                      <a:prstDash val="solid"/>
                      <a:round/>
                      <a:headEnd type="none" w="med" len="med"/>
                      <a:tailEnd type="none" w="med" len="med"/>
                    </a:lnR>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 Composição da força de trabalho (funcionários, autônomos, estagiários, trabalhadores sazonais)</a:t>
                      </a:r>
                    </a:p>
                    <a:p>
                      <a:pPr>
                        <a:lnSpc>
                          <a:spcPct val="100000"/>
                        </a:lnSpc>
                        <a:spcAft>
                          <a:spcPts val="0"/>
                        </a:spcAft>
                      </a:pPr>
                      <a:r>
                        <a:rPr lang="pt-BR" sz="1200" dirty="0">
                          <a:effectLst/>
                          <a:latin typeface="Cambria" panose="02040503050406030204" pitchFamily="18" charset="0"/>
                          <a:ea typeface="Cambria" panose="02040503050406030204" pitchFamily="18" charset="0"/>
                        </a:rPr>
                        <a:t>- Todos os funcionários possuem carteira assinada?</a:t>
                      </a:r>
                    </a:p>
                    <a:p>
                      <a:pPr>
                        <a:lnSpc>
                          <a:spcPct val="100000"/>
                        </a:lnSpc>
                        <a:spcAft>
                          <a:spcPts val="0"/>
                        </a:spcAft>
                      </a:pPr>
                      <a:r>
                        <a:rPr lang="pt-BR" sz="1200" dirty="0">
                          <a:effectLst/>
                          <a:latin typeface="Cambria" panose="02040503050406030204" pitchFamily="18" charset="0"/>
                          <a:ea typeface="Cambria" panose="02040503050406030204" pitchFamily="18" charset="0"/>
                        </a:rPr>
                        <a:t>- Taxas de rotatividade e retenção de talentos;</a:t>
                      </a:r>
                    </a:p>
                    <a:p>
                      <a:pPr>
                        <a:lnSpc>
                          <a:spcPct val="100000"/>
                        </a:lnSpc>
                        <a:spcAft>
                          <a:spcPts val="0"/>
                        </a:spcAft>
                      </a:pPr>
                      <a:r>
                        <a:rPr lang="pt-BR" sz="1200" dirty="0">
                          <a:effectLst/>
                          <a:latin typeface="Cambria" panose="02040503050406030204" pitchFamily="18" charset="0"/>
                          <a:ea typeface="Cambria" panose="02040503050406030204" pitchFamily="18" charset="0"/>
                        </a:rPr>
                        <a:t>- Questões de diversidade (por exemplo, diversidade nos conselhos, diferença salarial);</a:t>
                      </a:r>
                    </a:p>
                    <a:p>
                      <a:pPr>
                        <a:lnSpc>
                          <a:spcPct val="100000"/>
                        </a:lnSpc>
                        <a:spcAft>
                          <a:spcPts val="0"/>
                        </a:spcAft>
                      </a:pPr>
                      <a:r>
                        <a:rPr lang="pt-BR" sz="1200" dirty="0">
                          <a:effectLst/>
                          <a:latin typeface="Cambria" panose="02040503050406030204" pitchFamily="18" charset="0"/>
                          <a:ea typeface="Cambria" panose="02040503050406030204" pitchFamily="18" charset="0"/>
                        </a:rPr>
                        <a:t>- Reclamações/reivindicações/ações de execução relacionadas aos trabalhos em condições adversas;</a:t>
                      </a:r>
                    </a:p>
                    <a:p>
                      <a:pPr>
                        <a:lnSpc>
                          <a:spcPct val="100000"/>
                        </a:lnSpc>
                        <a:spcAft>
                          <a:spcPts val="0"/>
                        </a:spcAft>
                      </a:pPr>
                      <a:r>
                        <a:rPr lang="pt-BR" sz="1200" dirty="0">
                          <a:effectLst/>
                          <a:latin typeface="Cambria" panose="02040503050406030204" pitchFamily="18" charset="0"/>
                          <a:ea typeface="Cambria" panose="02040503050406030204" pitchFamily="18" charset="0"/>
                        </a:rPr>
                        <a:t>- Liberdade de associação;</a:t>
                      </a:r>
                    </a:p>
                    <a:p>
                      <a:pPr>
                        <a:lnSpc>
                          <a:spcPct val="100000"/>
                        </a:lnSpc>
                        <a:spcAft>
                          <a:spcPts val="0"/>
                        </a:spcAft>
                      </a:pPr>
                      <a:r>
                        <a:rPr lang="pt-BR" sz="1200" dirty="0">
                          <a:effectLst/>
                          <a:latin typeface="Cambria" panose="02040503050406030204" pitchFamily="18" charset="0"/>
                          <a:ea typeface="Cambria" panose="02040503050406030204" pitchFamily="18" charset="0"/>
                        </a:rPr>
                        <a:t>- Benefícios fornecidos aos funcionários.</a:t>
                      </a:r>
                    </a:p>
                    <a:p>
                      <a:pPr>
                        <a:lnSpc>
                          <a:spcPct val="100000"/>
                        </a:lnSpc>
                        <a:spcAft>
                          <a:spcPts val="0"/>
                        </a:spcAft>
                      </a:pPr>
                      <a:r>
                        <a:rPr lang="pt-BR" sz="1200" dirty="0">
                          <a:effectLst/>
                          <a:latin typeface="Cambria" panose="02040503050406030204" pitchFamily="18" charset="0"/>
                          <a:ea typeface="Cambria" panose="02040503050406030204" pitchFamily="18" charset="0"/>
                        </a:rPr>
                        <a:t> </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9100353"/>
                  </a:ext>
                </a:extLst>
              </a:tr>
              <a:tr h="611643">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Saúde e segurança</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R w="12700" cap="flat" cmpd="sng" algn="ctr">
                      <a:solidFill>
                        <a:schemeClr val="tx1"/>
                      </a:solidFill>
                      <a:prstDash val="solid"/>
                      <a:round/>
                      <a:headEnd type="none" w="med" len="med"/>
                      <a:tailEnd type="none" w="med" len="med"/>
                    </a:lnR>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 A empresa está operando em um setor que apresenta alto risco para saúde e segurança?</a:t>
                      </a:r>
                    </a:p>
                    <a:p>
                      <a:pPr>
                        <a:lnSpc>
                          <a:spcPct val="100000"/>
                        </a:lnSpc>
                        <a:spcAft>
                          <a:spcPts val="0"/>
                        </a:spcAft>
                      </a:pPr>
                      <a:r>
                        <a:rPr lang="pt-BR" sz="1200" dirty="0">
                          <a:effectLst/>
                          <a:latin typeface="Cambria" panose="02040503050406030204" pitchFamily="18" charset="0"/>
                          <a:ea typeface="Cambria" panose="02040503050406030204" pitchFamily="18" charset="0"/>
                        </a:rPr>
                        <a:t> - Os trabalhadores estão expostos a alta incidência ou alto risco de doenças ocupacionais?</a:t>
                      </a:r>
                    </a:p>
                    <a:p>
                      <a:pPr>
                        <a:lnSpc>
                          <a:spcPct val="100000"/>
                        </a:lnSpc>
                        <a:spcAft>
                          <a:spcPts val="0"/>
                        </a:spcAft>
                      </a:pPr>
                      <a:r>
                        <a:rPr lang="pt-BR" sz="1200" dirty="0">
                          <a:effectLst/>
                          <a:latin typeface="Cambria" panose="02040503050406030204" pitchFamily="18" charset="0"/>
                          <a:ea typeface="Cambria" panose="02040503050406030204" pitchFamily="18" charset="0"/>
                        </a:rPr>
                        <a:t>- A empresa foi sujeita a ações de fiscalização por parte dos reguladores por violações da legislação de S&amp;S ?</a:t>
                      </a:r>
                    </a:p>
                    <a:p>
                      <a:pPr>
                        <a:lnSpc>
                          <a:spcPct val="100000"/>
                        </a:lnSpc>
                        <a:spcAft>
                          <a:spcPts val="0"/>
                        </a:spcAft>
                      </a:pPr>
                      <a:r>
                        <a:rPr lang="pt-BR" sz="1200" dirty="0">
                          <a:effectLst/>
                          <a:latin typeface="Cambria" panose="02040503050406030204" pitchFamily="18" charset="0"/>
                          <a:ea typeface="Cambria" panose="02040503050406030204" pitchFamily="18" charset="0"/>
                        </a:rPr>
                        <a:t>- A empresa é classificada como uma instalação de risco alto? </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9911882"/>
                  </a:ext>
                </a:extLst>
              </a:tr>
              <a:tr h="499070">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Envolvimento da comunidade</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R w="12700" cap="flat" cmpd="sng" algn="ctr">
                      <a:solidFill>
                        <a:schemeClr val="tx1"/>
                      </a:solidFill>
                      <a:prstDash val="solid"/>
                      <a:round/>
                      <a:headEnd type="none" w="med" len="med"/>
                      <a:tailEnd type="none" w="med" len="med"/>
                    </a:lnR>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 Investimentos comunitários, patrocínios, doações de produtos;</a:t>
                      </a:r>
                    </a:p>
                    <a:p>
                      <a:pPr>
                        <a:lnSpc>
                          <a:spcPct val="100000"/>
                        </a:lnSpc>
                        <a:spcAft>
                          <a:spcPts val="0"/>
                        </a:spcAft>
                      </a:pPr>
                      <a:r>
                        <a:rPr lang="pt-BR" sz="1200" dirty="0">
                          <a:effectLst/>
                          <a:latin typeface="Cambria" panose="02040503050406030204" pitchFamily="18" charset="0"/>
                          <a:ea typeface="Cambria" panose="02040503050406030204" pitchFamily="18" charset="0"/>
                        </a:rPr>
                        <a:t>- Programas formais implementados para promover o envolvimento da empresa com a comunidade (voluntariado, engajamento de stakeholders);</a:t>
                      </a:r>
                    </a:p>
                    <a:p>
                      <a:pPr>
                        <a:lnSpc>
                          <a:spcPct val="100000"/>
                        </a:lnSpc>
                        <a:spcAft>
                          <a:spcPts val="0"/>
                        </a:spcAft>
                      </a:pPr>
                      <a:r>
                        <a:rPr lang="pt-BR" sz="1200" dirty="0">
                          <a:effectLst/>
                          <a:latin typeface="Cambria" panose="02040503050406030204" pitchFamily="18" charset="0"/>
                          <a:ea typeface="Cambria" panose="02040503050406030204" pitchFamily="18" charset="0"/>
                        </a:rPr>
                        <a:t>- Campanhas negativas por parte da comunidade.</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41318671"/>
                  </a:ext>
                </a:extLst>
              </a:tr>
              <a:tr h="247780">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Segurança do consumidor/regulamentos do produto</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R w="12700" cap="flat" cmpd="sng" algn="ctr">
                      <a:solidFill>
                        <a:schemeClr val="tx1"/>
                      </a:solidFill>
                      <a:prstDash val="solid"/>
                      <a:round/>
                      <a:headEnd type="none" w="med" len="med"/>
                      <a:tailEnd type="none" w="med" len="med"/>
                    </a:lnR>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 Regulamentos específicos p/o produto ou setor (</a:t>
                      </a:r>
                      <a:r>
                        <a:rPr lang="pt-BR" sz="1200" dirty="0" err="1">
                          <a:effectLst/>
                          <a:latin typeface="Cambria" panose="02040503050406030204" pitchFamily="18" charset="0"/>
                          <a:ea typeface="Cambria" panose="02040503050406030204" pitchFamily="18" charset="0"/>
                        </a:rPr>
                        <a:t>ex</a:t>
                      </a:r>
                      <a:r>
                        <a:rPr lang="pt-BR" sz="1200" dirty="0">
                          <a:effectLst/>
                          <a:latin typeface="Cambria" panose="02040503050406030204" pitchFamily="18" charset="0"/>
                          <a:ea typeface="Cambria" panose="02040503050406030204" pitchFamily="18" charset="0"/>
                        </a:rPr>
                        <a:t>: segurança alimentar);</a:t>
                      </a:r>
                    </a:p>
                    <a:p>
                      <a:pPr>
                        <a:lnSpc>
                          <a:spcPct val="100000"/>
                        </a:lnSpc>
                        <a:spcAft>
                          <a:spcPts val="0"/>
                        </a:spcAft>
                      </a:pPr>
                      <a:r>
                        <a:rPr lang="pt-BR" sz="1200" dirty="0">
                          <a:effectLst/>
                          <a:latin typeface="Cambria" panose="02040503050406030204" pitchFamily="18" charset="0"/>
                          <a:ea typeface="Cambria" panose="02040503050406030204" pitchFamily="18" charset="0"/>
                        </a:rPr>
                        <a:t>- Ações para garantir a saúde e a segurança dos consumidores.</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8469857"/>
                  </a:ext>
                </a:extLst>
              </a:tr>
              <a:tr h="429711">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Privacidade do cliente</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R w="12700" cap="flat" cmpd="sng" algn="ctr">
                      <a:solidFill>
                        <a:schemeClr val="tx1"/>
                      </a:solidFill>
                      <a:prstDash val="solid"/>
                      <a:round/>
                      <a:headEnd type="none" w="med" len="med"/>
                      <a:tailEnd type="none" w="med" len="med"/>
                    </a:lnR>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 Segurança das informações dos consumidores em posse da empresa;</a:t>
                      </a:r>
                    </a:p>
                    <a:p>
                      <a:pPr>
                        <a:lnSpc>
                          <a:spcPct val="100000"/>
                        </a:lnSpc>
                        <a:spcAft>
                          <a:spcPts val="0"/>
                        </a:spcAft>
                      </a:pPr>
                      <a:r>
                        <a:rPr lang="pt-BR" sz="1200" dirty="0">
                          <a:effectLst/>
                          <a:latin typeface="Cambria" panose="02040503050406030204" pitchFamily="18" charset="0"/>
                          <a:ea typeface="Cambria" panose="02040503050406030204" pitchFamily="18" charset="0"/>
                        </a:rPr>
                        <a:t>- Violações na segurança cibernética nos últimos anos;</a:t>
                      </a:r>
                    </a:p>
                    <a:p>
                      <a:pPr>
                        <a:lnSpc>
                          <a:spcPct val="100000"/>
                        </a:lnSpc>
                        <a:spcAft>
                          <a:spcPts val="0"/>
                        </a:spcAft>
                      </a:pPr>
                      <a:r>
                        <a:rPr lang="pt-BR" sz="1200" dirty="0">
                          <a:effectLst/>
                          <a:latin typeface="Cambria" panose="02040503050406030204" pitchFamily="18" charset="0"/>
                          <a:ea typeface="Cambria" panose="02040503050406030204" pitchFamily="18" charset="0"/>
                        </a:rPr>
                        <a:t>- Reclamações fundamentadas sobre violações de privacidade do cliente e perda de dados do cliente.</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1635390"/>
                  </a:ext>
                </a:extLst>
              </a:tr>
              <a:tr h="654858">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Divulgação e rotulagem justas/Marketing justo</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R w="12700" cap="flat" cmpd="sng" algn="ctr">
                      <a:solidFill>
                        <a:schemeClr val="tx1"/>
                      </a:solidFill>
                      <a:prstDash val="solid"/>
                      <a:round/>
                      <a:headEnd type="none" w="med" len="med"/>
                      <a:tailEnd type="none" w="med" len="med"/>
                    </a:lnR>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 Requisitos para informações e rotulagem de produtos e serviços;</a:t>
                      </a:r>
                    </a:p>
                    <a:p>
                      <a:pPr>
                        <a:lnSpc>
                          <a:spcPct val="100000"/>
                        </a:lnSpc>
                        <a:spcAft>
                          <a:spcPts val="0"/>
                        </a:spcAft>
                      </a:pPr>
                      <a:r>
                        <a:rPr lang="pt-BR" sz="1200" dirty="0">
                          <a:effectLst/>
                          <a:latin typeface="Cambria" panose="02040503050406030204" pitchFamily="18" charset="0"/>
                          <a:ea typeface="Cambria" panose="02040503050406030204" pitchFamily="18" charset="0"/>
                        </a:rPr>
                        <a:t>- Incidentes de</a:t>
                      </a:r>
                    </a:p>
                    <a:p>
                      <a:pPr>
                        <a:lnSpc>
                          <a:spcPct val="100000"/>
                        </a:lnSpc>
                        <a:spcAft>
                          <a:spcPts val="0"/>
                        </a:spcAft>
                      </a:pPr>
                      <a:r>
                        <a:rPr lang="pt-BR" sz="1200" dirty="0">
                          <a:effectLst/>
                          <a:latin typeface="Cambria" panose="02040503050406030204" pitchFamily="18" charset="0"/>
                          <a:ea typeface="Cambria" panose="02040503050406030204" pitchFamily="18" charset="0"/>
                        </a:rPr>
                        <a:t>não conformidade relativos a informações e rotulagem de produtos e serviços;</a:t>
                      </a:r>
                    </a:p>
                    <a:p>
                      <a:pPr>
                        <a:lnSpc>
                          <a:spcPct val="100000"/>
                        </a:lnSpc>
                        <a:spcAft>
                          <a:spcPts val="0"/>
                        </a:spcAft>
                      </a:pPr>
                      <a:r>
                        <a:rPr lang="pt-BR" sz="1200" dirty="0">
                          <a:effectLst/>
                          <a:latin typeface="Cambria" panose="02040503050406030204" pitchFamily="18" charset="0"/>
                          <a:ea typeface="Cambria" panose="02040503050406030204" pitchFamily="18" charset="0"/>
                        </a:rPr>
                        <a:t>- Incidentes de não conformidade</a:t>
                      </a:r>
                    </a:p>
                    <a:p>
                      <a:pPr>
                        <a:lnSpc>
                          <a:spcPct val="100000"/>
                        </a:lnSpc>
                        <a:spcAft>
                          <a:spcPts val="0"/>
                        </a:spcAft>
                      </a:pPr>
                      <a:r>
                        <a:rPr lang="pt-BR" sz="1200" dirty="0">
                          <a:effectLst/>
                          <a:latin typeface="Cambria" panose="02040503050406030204" pitchFamily="18" charset="0"/>
                          <a:ea typeface="Cambria" panose="02040503050406030204" pitchFamily="18" charset="0"/>
                        </a:rPr>
                        <a:t>relativos a comunicações de marketing.</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8418653"/>
                  </a:ext>
                </a:extLst>
              </a:tr>
              <a:tr h="135207">
                <a:tc>
                  <a:txBody>
                    <a:bodyPr/>
                    <a:lstStyle/>
                    <a:p>
                      <a:pPr>
                        <a:lnSpc>
                          <a:spcPct val="100000"/>
                        </a:lnSpc>
                        <a:spcAft>
                          <a:spcPts val="0"/>
                        </a:spcAft>
                      </a:pPr>
                      <a:r>
                        <a:rPr lang="pt-BR" sz="1200">
                          <a:effectLst/>
                          <a:latin typeface="Cambria" panose="02040503050406030204" pitchFamily="18" charset="0"/>
                          <a:ea typeface="Cambria" panose="02040503050406030204" pitchFamily="18" charset="0"/>
                        </a:rPr>
                        <a:t>Inovação</a:t>
                      </a:r>
                      <a:endParaRPr lang="pt-BR" sz="120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R w="12700" cap="flat" cmpd="sng" algn="ctr">
                      <a:solidFill>
                        <a:schemeClr val="tx1"/>
                      </a:solidFill>
                      <a:prstDash val="solid"/>
                      <a:round/>
                      <a:headEnd type="none" w="med" len="med"/>
                      <a:tailEnd type="none" w="med" len="med"/>
                    </a:lnR>
                  </a:tcPr>
                </a:tc>
                <a:tc>
                  <a:txBody>
                    <a:bodyPr/>
                    <a:lstStyle/>
                    <a:p>
                      <a:pPr>
                        <a:lnSpc>
                          <a:spcPct val="100000"/>
                        </a:lnSpc>
                        <a:spcAft>
                          <a:spcPts val="0"/>
                        </a:spcAft>
                      </a:pPr>
                      <a:r>
                        <a:rPr lang="pt-BR" sz="1200" dirty="0">
                          <a:effectLst/>
                          <a:latin typeface="Cambria" panose="02040503050406030204" pitchFamily="18" charset="0"/>
                          <a:ea typeface="Cambria" panose="02040503050406030204" pitchFamily="18" charset="0"/>
                        </a:rPr>
                        <a:t>- Planos de investimento em P&amp;D, patentes, produtos e/ou serviços inovadores.</a:t>
                      </a:r>
                      <a:endParaRPr lang="pt-B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9170" marR="291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1516588"/>
                  </a:ext>
                </a:extLst>
              </a:tr>
            </a:tbl>
          </a:graphicData>
        </a:graphic>
      </p:graphicFrame>
    </p:spTree>
    <p:extLst>
      <p:ext uri="{BB962C8B-B14F-4D97-AF65-F5344CB8AC3E}">
        <p14:creationId xmlns:p14="http://schemas.microsoft.com/office/powerpoint/2010/main" val="1107199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B184CE9-FAC2-C2C9-C4C3-9698F147334F}"/>
              </a:ext>
            </a:extLst>
          </p:cNvPr>
          <p:cNvGraphicFramePr>
            <a:graphicFrameLocks noGrp="1"/>
          </p:cNvGraphicFramePr>
          <p:nvPr/>
        </p:nvGraphicFramePr>
        <p:xfrm>
          <a:off x="67962" y="684061"/>
          <a:ext cx="9008076" cy="5941426"/>
        </p:xfrm>
        <a:graphic>
          <a:graphicData uri="http://schemas.openxmlformats.org/drawingml/2006/table">
            <a:tbl>
              <a:tblPr firstRow="1" firstCol="1" bandRow="1">
                <a:tableStyleId>{5C22544A-7EE6-4342-B048-85BDC9FD1C3A}</a:tableStyleId>
              </a:tblPr>
              <a:tblGrid>
                <a:gridCol w="1960506">
                  <a:extLst>
                    <a:ext uri="{9D8B030D-6E8A-4147-A177-3AD203B41FA5}">
                      <a16:colId xmlns:a16="http://schemas.microsoft.com/office/drawing/2014/main" val="1999416476"/>
                    </a:ext>
                  </a:extLst>
                </a:gridCol>
                <a:gridCol w="7047570">
                  <a:extLst>
                    <a:ext uri="{9D8B030D-6E8A-4147-A177-3AD203B41FA5}">
                      <a16:colId xmlns:a16="http://schemas.microsoft.com/office/drawing/2014/main" val="2783410047"/>
                    </a:ext>
                  </a:extLst>
                </a:gridCol>
              </a:tblGrid>
              <a:tr h="394066">
                <a:tc gridSpan="2">
                  <a:txBody>
                    <a:bodyPr/>
                    <a:lstStyle/>
                    <a:p>
                      <a:pPr algn="ctr">
                        <a:lnSpc>
                          <a:spcPct val="100000"/>
                        </a:lnSpc>
                        <a:spcAft>
                          <a:spcPts val="0"/>
                        </a:spcAft>
                      </a:pPr>
                      <a:r>
                        <a:rPr lang="pt-BR" sz="2400" dirty="0">
                          <a:solidFill>
                            <a:schemeClr val="tx1"/>
                          </a:solidFill>
                          <a:effectLst/>
                          <a:latin typeface="Cambria" panose="02040503050406030204" pitchFamily="18" charset="0"/>
                          <a:ea typeface="Cambria" panose="02040503050406030204" pitchFamily="18" charset="0"/>
                        </a:rPr>
                        <a:t>Governança</a:t>
                      </a:r>
                      <a:endParaRPr lang="pt-BR"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pt-BR"/>
                    </a:p>
                  </a:txBody>
                  <a:tcPr/>
                </a:tc>
                <a:extLst>
                  <a:ext uri="{0D108BD9-81ED-4DB2-BD59-A6C34878D82A}">
                    <a16:rowId xmlns:a16="http://schemas.microsoft.com/office/drawing/2014/main" val="3980128951"/>
                  </a:ext>
                </a:extLst>
              </a:tr>
              <a:tr h="487850">
                <a:tc rowSpan="3">
                  <a:txBody>
                    <a:bodyPr/>
                    <a:lstStyle/>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Sistemas e processos ESG</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00000"/>
                        </a:lnSpc>
                        <a:spcAft>
                          <a:spcPts val="0"/>
                        </a:spcAft>
                      </a:pPr>
                      <a:r>
                        <a:rPr lang="pt-BR" sz="1300" b="1" dirty="0">
                          <a:solidFill>
                            <a:schemeClr val="tx1"/>
                          </a:solidFill>
                          <a:effectLst/>
                          <a:latin typeface="Cambria" panose="02040503050406030204" pitchFamily="18" charset="0"/>
                          <a:ea typeface="Cambria" panose="02040503050406030204" pitchFamily="18" charset="0"/>
                        </a:rPr>
                        <a:t>Papéis e responsabilidades - Foi estabelecido:</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um comitê de ESG?</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Compromissos e responsabilidades em nível de gestão sênior em sustentabilidade;</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uma pessoa de referência designada para assuntos ESG do dia-a-dia foi designada?</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5968112"/>
                  </a:ext>
                </a:extLst>
              </a:tr>
              <a:tr h="911495">
                <a:tc vMerge="1">
                  <a:txBody>
                    <a:bodyPr/>
                    <a:lstStyle/>
                    <a:p>
                      <a:endParaRPr lang="pt-BR"/>
                    </a:p>
                  </a:txBody>
                  <a:tcPr/>
                </a:tc>
                <a:tc>
                  <a:txBody>
                    <a:bodyPr/>
                    <a:lstStyle/>
                    <a:p>
                      <a:pPr>
                        <a:lnSpc>
                          <a:spcPct val="100000"/>
                        </a:lnSpc>
                        <a:spcAft>
                          <a:spcPts val="0"/>
                        </a:spcAft>
                      </a:pPr>
                      <a:r>
                        <a:rPr lang="pt-BR" sz="1300" b="1" dirty="0">
                          <a:solidFill>
                            <a:schemeClr val="tx1"/>
                          </a:solidFill>
                          <a:effectLst/>
                          <a:latin typeface="Cambria" panose="02040503050406030204" pitchFamily="18" charset="0"/>
                          <a:ea typeface="Cambria" panose="02040503050406030204" pitchFamily="18" charset="0"/>
                        </a:rPr>
                        <a:t>Políticas e Procedimentos</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Os valores e princípios ESG são claramente comunicados (</a:t>
                      </a:r>
                      <a:r>
                        <a:rPr lang="pt-BR" sz="1300" dirty="0" err="1">
                          <a:solidFill>
                            <a:schemeClr val="tx1"/>
                          </a:solidFill>
                          <a:effectLst/>
                          <a:latin typeface="Cambria" panose="02040503050406030204" pitchFamily="18" charset="0"/>
                          <a:ea typeface="Cambria" panose="02040503050406030204" pitchFamily="18" charset="0"/>
                        </a:rPr>
                        <a:t>ex</a:t>
                      </a:r>
                      <a:r>
                        <a:rPr lang="pt-BR" sz="1300" dirty="0">
                          <a:solidFill>
                            <a:schemeClr val="tx1"/>
                          </a:solidFill>
                          <a:effectLst/>
                          <a:latin typeface="Cambria" panose="02040503050406030204" pitchFamily="18" charset="0"/>
                          <a:ea typeface="Cambria" panose="02040503050406030204" pitchFamily="18" charset="0"/>
                        </a:rPr>
                        <a:t>: no site)?</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A Empresa possui políticas de sustentabilidade ou </a:t>
                      </a:r>
                      <a:r>
                        <a:rPr lang="pt-BR" sz="1300" dirty="0">
                          <a:solidFill>
                            <a:schemeClr val="tx1"/>
                          </a:solidFill>
                          <a:effectLst/>
                          <a:highlight>
                            <a:srgbClr val="FF99FF"/>
                          </a:highlight>
                          <a:latin typeface="Cambria" panose="02040503050406030204" pitchFamily="18" charset="0"/>
                          <a:ea typeface="Cambria" panose="02040503050406030204" pitchFamily="18" charset="0"/>
                        </a:rPr>
                        <a:t>conduta empresarial</a:t>
                      </a:r>
                      <a:r>
                        <a:rPr lang="pt-BR" sz="1300" dirty="0">
                          <a:solidFill>
                            <a:schemeClr val="tx1"/>
                          </a:solidFill>
                          <a:effectLst/>
                          <a:latin typeface="Cambria" panose="02040503050406030204" pitchFamily="18" charset="0"/>
                          <a:ea typeface="Cambria" panose="02040503050406030204" pitchFamily="18" charset="0"/>
                        </a:rPr>
                        <a:t>? As políticas cobrem discriminação, trabalho infantil, forçado ou compulsório, saúde e segurança e questões ambientais?</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Existem procedimentos ambientais/saúde e segurança ou sistemas de gestão implementados?</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Qual é o nível de estabelecimento e incorporação destes procedimentos?</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0861215"/>
                  </a:ext>
                </a:extLst>
              </a:tr>
              <a:tr h="550346">
                <a:tc vMerge="1">
                  <a:txBody>
                    <a:bodyPr/>
                    <a:lstStyle/>
                    <a:p>
                      <a:endParaRPr lang="pt-BR"/>
                    </a:p>
                  </a:txBody>
                  <a:tcPr/>
                </a:tc>
                <a:tc>
                  <a:txBody>
                    <a:bodyPr/>
                    <a:lstStyle/>
                    <a:p>
                      <a:pPr marL="0" indent="0">
                        <a:lnSpc>
                          <a:spcPct val="100000"/>
                        </a:lnSpc>
                        <a:spcAft>
                          <a:spcPts val="0"/>
                        </a:spcAft>
                      </a:pPr>
                      <a:r>
                        <a:rPr lang="pt-BR" sz="1300" b="1" dirty="0">
                          <a:solidFill>
                            <a:schemeClr val="tx1"/>
                          </a:solidFill>
                          <a:effectLst/>
                          <a:latin typeface="Cambria" panose="02040503050406030204" pitchFamily="18" charset="0"/>
                          <a:ea typeface="Cambria" panose="02040503050406030204" pitchFamily="18" charset="0"/>
                        </a:rPr>
                        <a:t>Monitoramento e relatórios</a:t>
                      </a:r>
                    </a:p>
                    <a:p>
                      <a:pPr marL="0" indent="0">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Quais são os arranjos em vigor para monitorar e relatar questões e desempenho ESG à alta administração/diretoria?</a:t>
                      </a:r>
                    </a:p>
                    <a:p>
                      <a:pPr marL="0" indent="0">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Empresa pública relatório ESG/CSR/Sustentabilidade ou uma seção designada nas contas anuais?</a:t>
                      </a:r>
                    </a:p>
                    <a:p>
                      <a:pPr marL="0" indent="0">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Existe uma seção de sustentabilidade no site?</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58421543"/>
                  </a:ext>
                </a:extLst>
              </a:tr>
              <a:tr h="880246">
                <a:tc>
                  <a:txBody>
                    <a:bodyPr/>
                    <a:lstStyle/>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Corrupção e ética nos negócios</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O que a organização faz atualmente para se proteger contra práticas ilegais? </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Como trata as questões relacionadas ao suborno e corrupção, casos de práticas</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trabalhistas injustas, abusos de direitos humanos e outras práticas comerciais antiéticas?</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A empresa faz contribuições políticas financeiras ou em espécie?</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A empresa participa do desenvolvimento de políticas públicas ou atividades de lobby?</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Existem questões antitruste?</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9992173"/>
                  </a:ext>
                </a:extLst>
              </a:tr>
              <a:tr h="880246">
                <a:tc>
                  <a:txBody>
                    <a:bodyPr/>
                    <a:lstStyle/>
                    <a:p>
                      <a:pPr>
                        <a:lnSpc>
                          <a:spcPct val="100000"/>
                        </a:lnSpc>
                        <a:spcAft>
                          <a:spcPts val="0"/>
                        </a:spcAft>
                      </a:pPr>
                      <a:r>
                        <a:rPr lang="pt-BR" sz="1300">
                          <a:solidFill>
                            <a:schemeClr val="tx1"/>
                          </a:solidFill>
                          <a:effectLst/>
                          <a:latin typeface="Cambria" panose="02040503050406030204" pitchFamily="18" charset="0"/>
                          <a:ea typeface="Cambria" panose="02040503050406030204" pitchFamily="18" charset="0"/>
                        </a:rPr>
                        <a:t>Cadeia de suprimentos</a:t>
                      </a:r>
                      <a:endParaRPr lang="pt-BR" sz="13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Os principais fornecedores estão localizados em mercados emergentes com altos riscos sociais, trabalhistas e ambientais?</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A cadeia de suprimentos faz parte de uma indústria com altos riscos sociais, trabalhistas e ambientais?</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A empresa possui uma política de compras responsável/Código de Conduta para fornecedores? </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 Os critérios ESG estão incluídos na seleção e</a:t>
                      </a:r>
                    </a:p>
                    <a:p>
                      <a:pPr>
                        <a:lnSpc>
                          <a:spcPct val="100000"/>
                        </a:lnSpc>
                        <a:spcAft>
                          <a:spcPts val="0"/>
                        </a:spcAft>
                      </a:pPr>
                      <a:r>
                        <a:rPr lang="pt-BR" sz="1300" dirty="0">
                          <a:solidFill>
                            <a:schemeClr val="tx1"/>
                          </a:solidFill>
                          <a:effectLst/>
                          <a:latin typeface="Cambria" panose="02040503050406030204" pitchFamily="18" charset="0"/>
                          <a:ea typeface="Cambria" panose="02040503050406030204" pitchFamily="18" charset="0"/>
                        </a:rPr>
                        <a:t>monitoramento dos principais fornecedores?</a:t>
                      </a:r>
                      <a:endParaRPr lang="pt-BR" sz="1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22772" marR="227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5889194"/>
                  </a:ext>
                </a:extLst>
              </a:tr>
            </a:tbl>
          </a:graphicData>
        </a:graphic>
      </p:graphicFrame>
    </p:spTree>
    <p:extLst>
      <p:ext uri="{BB962C8B-B14F-4D97-AF65-F5344CB8AC3E}">
        <p14:creationId xmlns:p14="http://schemas.microsoft.com/office/powerpoint/2010/main" val="4180590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BAE65945-6357-47F6-3767-975F40AF861E}"/>
              </a:ext>
            </a:extLst>
          </p:cNvPr>
          <p:cNvSpPr txBox="1"/>
          <p:nvPr/>
        </p:nvSpPr>
        <p:spPr>
          <a:xfrm>
            <a:off x="409763" y="932788"/>
            <a:ext cx="8354890" cy="775373"/>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2400" b="1" dirty="0">
                <a:latin typeface="Cambria" panose="02040503050406030204" pitchFamily="18" charset="0"/>
                <a:ea typeface="Cambria" panose="02040503050406030204" pitchFamily="18" charset="0"/>
                <a:cs typeface="+mj-cs"/>
              </a:rPr>
              <a:t>O ESG </a:t>
            </a:r>
            <a:r>
              <a:rPr lang="en-US" sz="2400" b="1" dirty="0" err="1">
                <a:latin typeface="Cambria" panose="02040503050406030204" pitchFamily="18" charset="0"/>
                <a:ea typeface="Cambria" panose="02040503050406030204" pitchFamily="18" charset="0"/>
                <a:cs typeface="+mj-cs"/>
              </a:rPr>
              <a:t>toma</a:t>
            </a:r>
            <a:r>
              <a:rPr lang="en-US" sz="2400" b="1" dirty="0">
                <a:latin typeface="Cambria" panose="02040503050406030204" pitchFamily="18" charset="0"/>
                <a:ea typeface="Cambria" panose="02040503050406030204" pitchFamily="18" charset="0"/>
                <a:cs typeface="+mj-cs"/>
              </a:rPr>
              <a:t> </a:t>
            </a:r>
            <a:r>
              <a:rPr lang="en-US" sz="2400" b="1" dirty="0" err="1">
                <a:latin typeface="Cambria" panose="02040503050406030204" pitchFamily="18" charset="0"/>
                <a:ea typeface="Cambria" panose="02040503050406030204" pitchFamily="18" charset="0"/>
                <a:cs typeface="+mj-cs"/>
              </a:rPr>
              <a:t>força</a:t>
            </a:r>
            <a:r>
              <a:rPr lang="en-US" sz="2400" b="1" dirty="0">
                <a:latin typeface="Cambria" panose="02040503050406030204" pitchFamily="18" charset="0"/>
                <a:ea typeface="Cambria" panose="02040503050406030204" pitchFamily="18" charset="0"/>
                <a:cs typeface="+mj-cs"/>
              </a:rPr>
              <a:t> com a </a:t>
            </a:r>
            <a:r>
              <a:rPr lang="en-US" sz="2400" b="1" dirty="0" err="1">
                <a:latin typeface="Cambria" panose="02040503050406030204" pitchFamily="18" charset="0"/>
                <a:ea typeface="Cambria" panose="02040503050406030204" pitchFamily="18" charset="0"/>
                <a:cs typeface="+mj-cs"/>
              </a:rPr>
              <a:t>instituição</a:t>
            </a:r>
            <a:r>
              <a:rPr lang="en-US" sz="2400" b="1" dirty="0">
                <a:latin typeface="Cambria" panose="02040503050406030204" pitchFamily="18" charset="0"/>
                <a:ea typeface="Cambria" panose="02040503050406030204" pitchFamily="18" charset="0"/>
                <a:cs typeface="+mj-cs"/>
              </a:rPr>
              <a:t> dos </a:t>
            </a:r>
            <a:r>
              <a:rPr lang="en-US" sz="2400" b="1" dirty="0">
                <a:solidFill>
                  <a:srgbClr val="FFFFFF"/>
                </a:solidFill>
                <a:latin typeface="Cambria" panose="02040503050406030204" pitchFamily="18" charset="0"/>
                <a:ea typeface="Cambria" panose="02040503050406030204" pitchFamily="18" charset="0"/>
                <a:cs typeface="+mj-cs"/>
              </a:rPr>
              <a:t>ODS</a:t>
            </a:r>
          </a:p>
          <a:p>
            <a:pPr algn="ctr">
              <a:lnSpc>
                <a:spcPct val="90000"/>
              </a:lnSpc>
              <a:spcBef>
                <a:spcPct val="0"/>
              </a:spcBef>
              <a:spcAft>
                <a:spcPts val="600"/>
              </a:spcAft>
            </a:pPr>
            <a:r>
              <a:rPr lang="en-US" sz="2400" b="1" dirty="0">
                <a:solidFill>
                  <a:srgbClr val="FFFFFF"/>
                </a:solidFill>
                <a:latin typeface="Cambria" panose="02040503050406030204" pitchFamily="18" charset="0"/>
                <a:ea typeface="Cambria" panose="02040503050406030204" pitchFamily="18" charset="0"/>
                <a:cs typeface="+mj-cs"/>
              </a:rPr>
              <a:t>Agenda 2030 da ONU</a:t>
            </a:r>
          </a:p>
        </p:txBody>
      </p:sp>
      <p:pic>
        <p:nvPicPr>
          <p:cNvPr id="7" name="Imagem 6">
            <a:extLst>
              <a:ext uri="{FF2B5EF4-FFF2-40B4-BE49-F238E27FC236}">
                <a16:creationId xmlns:a16="http://schemas.microsoft.com/office/drawing/2014/main" id="{E1D2D885-84BB-BE7B-1678-F79C923CBA7D}"/>
              </a:ext>
            </a:extLst>
          </p:cNvPr>
          <p:cNvPicPr>
            <a:picLocks noChangeAspect="1"/>
          </p:cNvPicPr>
          <p:nvPr/>
        </p:nvPicPr>
        <p:blipFill>
          <a:blip r:embed="rId2" cstate="print"/>
          <a:stretch>
            <a:fillRect/>
          </a:stretch>
        </p:blipFill>
        <p:spPr>
          <a:xfrm>
            <a:off x="5140414" y="2469667"/>
            <a:ext cx="3508317" cy="2745258"/>
          </a:xfrm>
          <a:prstGeom prst="rect">
            <a:avLst/>
          </a:prstGeom>
        </p:spPr>
      </p:pic>
      <p:pic>
        <p:nvPicPr>
          <p:cNvPr id="8" name="Imagem 7">
            <a:extLst>
              <a:ext uri="{FF2B5EF4-FFF2-40B4-BE49-F238E27FC236}">
                <a16:creationId xmlns:a16="http://schemas.microsoft.com/office/drawing/2014/main" id="{13D8FE84-1A53-470D-CA42-B60A8FC1A211}"/>
              </a:ext>
            </a:extLst>
          </p:cNvPr>
          <p:cNvPicPr>
            <a:picLocks noChangeAspect="1"/>
          </p:cNvPicPr>
          <p:nvPr/>
        </p:nvPicPr>
        <p:blipFill>
          <a:blip r:embed="rId3"/>
          <a:stretch>
            <a:fillRect/>
          </a:stretch>
        </p:blipFill>
        <p:spPr>
          <a:xfrm>
            <a:off x="672144" y="2520055"/>
            <a:ext cx="3687038" cy="2240387"/>
          </a:xfrm>
          <a:prstGeom prst="rect">
            <a:avLst/>
          </a:prstGeom>
        </p:spPr>
      </p:pic>
      <p:sp>
        <p:nvSpPr>
          <p:cNvPr id="9" name="Seta: Entalhada para a Direita 8">
            <a:extLst>
              <a:ext uri="{FF2B5EF4-FFF2-40B4-BE49-F238E27FC236}">
                <a16:creationId xmlns:a16="http://schemas.microsoft.com/office/drawing/2014/main" id="{6136ED04-1FDE-B940-6196-3918327DA48E}"/>
              </a:ext>
            </a:extLst>
          </p:cNvPr>
          <p:cNvSpPr/>
          <p:nvPr/>
        </p:nvSpPr>
        <p:spPr>
          <a:xfrm>
            <a:off x="4343973" y="3200400"/>
            <a:ext cx="425636" cy="4572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aixaDeTexto 15">
            <a:extLst>
              <a:ext uri="{FF2B5EF4-FFF2-40B4-BE49-F238E27FC236}">
                <a16:creationId xmlns:a16="http://schemas.microsoft.com/office/drawing/2014/main" id="{63C14CA4-73FE-C145-3756-855CD9D715E7}"/>
              </a:ext>
            </a:extLst>
          </p:cNvPr>
          <p:cNvSpPr txBox="1"/>
          <p:nvPr/>
        </p:nvSpPr>
        <p:spPr>
          <a:xfrm>
            <a:off x="267244" y="5112106"/>
            <a:ext cx="5695366" cy="1077218"/>
          </a:xfrm>
          <a:prstGeom prst="rect">
            <a:avLst/>
          </a:prstGeom>
          <a:solidFill>
            <a:schemeClr val="bg1"/>
          </a:solidFill>
        </p:spPr>
        <p:txBody>
          <a:bodyPr wrap="square">
            <a:spAutoFit/>
          </a:bodyPr>
          <a:lstStyle/>
          <a:p>
            <a:r>
              <a:rPr lang="pt-BR" sz="1600" b="1" dirty="0">
                <a:latin typeface="Cambria" panose="02040503050406030204" pitchFamily="18" charset="0"/>
                <a:ea typeface="Cambria" panose="02040503050406030204" pitchFamily="18" charset="0"/>
              </a:rPr>
              <a:t>Os ODS representam um plano de ação global para eliminar a pobreza extrema e a fome, oferecer educação de qualidade ao longo da vida para todos, proteger o planeta e promover sociedades pacíficas e inclusivas até 2030.</a:t>
            </a:r>
          </a:p>
        </p:txBody>
      </p:sp>
    </p:spTree>
    <p:extLst>
      <p:ext uri="{BB962C8B-B14F-4D97-AF65-F5344CB8AC3E}">
        <p14:creationId xmlns:p14="http://schemas.microsoft.com/office/powerpoint/2010/main" val="2078587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BAE65945-6357-47F6-3767-975F40AF861E}"/>
              </a:ext>
            </a:extLst>
          </p:cNvPr>
          <p:cNvSpPr txBox="1"/>
          <p:nvPr/>
        </p:nvSpPr>
        <p:spPr>
          <a:xfrm>
            <a:off x="771526" y="2210888"/>
            <a:ext cx="1971675" cy="2122714"/>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2200" b="1" dirty="0">
                <a:latin typeface="Cambria" panose="02040503050406030204" pitchFamily="18" charset="0"/>
                <a:ea typeface="Cambria" panose="02040503050406030204" pitchFamily="18" charset="0"/>
                <a:cs typeface="+mj-cs"/>
              </a:rPr>
              <a:t>O ESG </a:t>
            </a:r>
            <a:r>
              <a:rPr lang="en-US" sz="2200" b="1" dirty="0" err="1">
                <a:latin typeface="Cambria" panose="02040503050406030204" pitchFamily="18" charset="0"/>
                <a:ea typeface="Cambria" panose="02040503050406030204" pitchFamily="18" charset="0"/>
                <a:cs typeface="+mj-cs"/>
              </a:rPr>
              <a:t>toma</a:t>
            </a:r>
            <a:r>
              <a:rPr lang="en-US" sz="2200" b="1" dirty="0">
                <a:latin typeface="Cambria" panose="02040503050406030204" pitchFamily="18" charset="0"/>
                <a:ea typeface="Cambria" panose="02040503050406030204" pitchFamily="18" charset="0"/>
                <a:cs typeface="+mj-cs"/>
              </a:rPr>
              <a:t> </a:t>
            </a:r>
            <a:r>
              <a:rPr lang="en-US" sz="2200" b="1" dirty="0" err="1">
                <a:latin typeface="Cambria" panose="02040503050406030204" pitchFamily="18" charset="0"/>
                <a:ea typeface="Cambria" panose="02040503050406030204" pitchFamily="18" charset="0"/>
                <a:cs typeface="+mj-cs"/>
              </a:rPr>
              <a:t>força</a:t>
            </a:r>
            <a:r>
              <a:rPr lang="en-US" sz="2200" b="1" dirty="0">
                <a:latin typeface="Cambria" panose="02040503050406030204" pitchFamily="18" charset="0"/>
                <a:ea typeface="Cambria" panose="02040503050406030204" pitchFamily="18" charset="0"/>
                <a:cs typeface="+mj-cs"/>
              </a:rPr>
              <a:t> com a </a:t>
            </a:r>
            <a:r>
              <a:rPr lang="en-US" sz="2200" b="1" dirty="0" err="1">
                <a:latin typeface="Cambria" panose="02040503050406030204" pitchFamily="18" charset="0"/>
                <a:ea typeface="Cambria" panose="02040503050406030204" pitchFamily="18" charset="0"/>
                <a:cs typeface="+mj-cs"/>
              </a:rPr>
              <a:t>instituição</a:t>
            </a:r>
            <a:r>
              <a:rPr lang="en-US" sz="2200" b="1" dirty="0">
                <a:latin typeface="Cambria" panose="02040503050406030204" pitchFamily="18" charset="0"/>
                <a:ea typeface="Cambria" panose="02040503050406030204" pitchFamily="18" charset="0"/>
                <a:cs typeface="+mj-cs"/>
              </a:rPr>
              <a:t> dos ODS:</a:t>
            </a:r>
          </a:p>
          <a:p>
            <a:pPr algn="ctr">
              <a:lnSpc>
                <a:spcPct val="90000"/>
              </a:lnSpc>
              <a:spcBef>
                <a:spcPct val="0"/>
              </a:spcBef>
              <a:spcAft>
                <a:spcPts val="600"/>
              </a:spcAft>
            </a:pPr>
            <a:r>
              <a:rPr lang="en-US" sz="2200" b="1" dirty="0">
                <a:latin typeface="Cambria" panose="02040503050406030204" pitchFamily="18" charset="0"/>
                <a:ea typeface="Cambria" panose="02040503050406030204" pitchFamily="18" charset="0"/>
                <a:cs typeface="+mj-cs"/>
              </a:rPr>
              <a:t>Agenda 2030 da ONU</a:t>
            </a:r>
          </a:p>
        </p:txBody>
      </p:sp>
      <p:pic>
        <p:nvPicPr>
          <p:cNvPr id="2" name="Imagem 1">
            <a:extLst>
              <a:ext uri="{FF2B5EF4-FFF2-40B4-BE49-F238E27FC236}">
                <a16:creationId xmlns:a16="http://schemas.microsoft.com/office/drawing/2014/main" id="{DA00D37C-93A1-D3C1-C9EA-C8FABC8AB3A3}"/>
              </a:ext>
            </a:extLst>
          </p:cNvPr>
          <p:cNvPicPr>
            <a:picLocks noChangeAspect="1"/>
          </p:cNvPicPr>
          <p:nvPr/>
        </p:nvPicPr>
        <p:blipFill>
          <a:blip r:embed="rId2"/>
          <a:stretch>
            <a:fillRect/>
          </a:stretch>
        </p:blipFill>
        <p:spPr>
          <a:xfrm>
            <a:off x="3262715" y="707733"/>
            <a:ext cx="5684107" cy="5442533"/>
          </a:xfrm>
          <a:prstGeom prst="rect">
            <a:avLst/>
          </a:prstGeom>
        </p:spPr>
      </p:pic>
      <p:sp>
        <p:nvSpPr>
          <p:cNvPr id="3" name="CaixaDeTexto 2">
            <a:extLst>
              <a:ext uri="{FF2B5EF4-FFF2-40B4-BE49-F238E27FC236}">
                <a16:creationId xmlns:a16="http://schemas.microsoft.com/office/drawing/2014/main" id="{AAAE58BD-2DB1-2AB4-F1B6-71F5A8C39E55}"/>
              </a:ext>
            </a:extLst>
          </p:cNvPr>
          <p:cNvSpPr txBox="1"/>
          <p:nvPr/>
        </p:nvSpPr>
        <p:spPr>
          <a:xfrm>
            <a:off x="3472249" y="1187447"/>
            <a:ext cx="2298356" cy="584775"/>
          </a:xfrm>
          <a:prstGeom prst="rect">
            <a:avLst/>
          </a:prstGeom>
          <a:solidFill>
            <a:schemeClr val="bg1"/>
          </a:solidFill>
          <a:ln>
            <a:solidFill>
              <a:srgbClr val="33CC33"/>
            </a:solidFill>
          </a:ln>
        </p:spPr>
        <p:txBody>
          <a:bodyPr wrap="square" rtlCol="0">
            <a:spAutoFit/>
          </a:bodyPr>
          <a:lstStyle/>
          <a:p>
            <a:r>
              <a:rPr lang="pt-BR" sz="1600" b="1" dirty="0">
                <a:latin typeface="Cambria" panose="02040503050406030204" pitchFamily="18" charset="0"/>
                <a:ea typeface="Cambria" panose="02040503050406030204" pitchFamily="18" charset="0"/>
              </a:rPr>
              <a:t>Redução dos impactos ambientais </a:t>
            </a:r>
          </a:p>
        </p:txBody>
      </p:sp>
      <p:sp>
        <p:nvSpPr>
          <p:cNvPr id="8" name="CaixaDeTexto 7">
            <a:extLst>
              <a:ext uri="{FF2B5EF4-FFF2-40B4-BE49-F238E27FC236}">
                <a16:creationId xmlns:a16="http://schemas.microsoft.com/office/drawing/2014/main" id="{EC36E362-D86B-99B0-00BA-6ACAC7A752EC}"/>
              </a:ext>
            </a:extLst>
          </p:cNvPr>
          <p:cNvSpPr txBox="1"/>
          <p:nvPr/>
        </p:nvSpPr>
        <p:spPr>
          <a:xfrm>
            <a:off x="6635578" y="1187447"/>
            <a:ext cx="2410503" cy="584775"/>
          </a:xfrm>
          <a:prstGeom prst="rect">
            <a:avLst/>
          </a:prstGeom>
          <a:solidFill>
            <a:schemeClr val="bg1"/>
          </a:solidFill>
          <a:ln>
            <a:solidFill>
              <a:srgbClr val="FF99FF"/>
            </a:solidFill>
          </a:ln>
        </p:spPr>
        <p:txBody>
          <a:bodyPr wrap="square" rtlCol="0">
            <a:spAutoFit/>
          </a:bodyPr>
          <a:lstStyle/>
          <a:p>
            <a:r>
              <a:rPr lang="pt-BR" sz="1600" b="1" dirty="0">
                <a:latin typeface="Cambria" panose="02040503050406030204" pitchFamily="18" charset="0"/>
                <a:ea typeface="Cambria" panose="02040503050406030204" pitchFamily="18" charset="0"/>
              </a:rPr>
              <a:t>Engajamento dos stakeholders</a:t>
            </a:r>
          </a:p>
        </p:txBody>
      </p:sp>
      <p:sp>
        <p:nvSpPr>
          <p:cNvPr id="9" name="CaixaDeTexto 8">
            <a:extLst>
              <a:ext uri="{FF2B5EF4-FFF2-40B4-BE49-F238E27FC236}">
                <a16:creationId xmlns:a16="http://schemas.microsoft.com/office/drawing/2014/main" id="{BA56BE65-1240-E0A1-8FDE-B79A1788D0DF}"/>
              </a:ext>
            </a:extLst>
          </p:cNvPr>
          <p:cNvSpPr txBox="1"/>
          <p:nvPr/>
        </p:nvSpPr>
        <p:spPr>
          <a:xfrm>
            <a:off x="4318682" y="4774637"/>
            <a:ext cx="3910918" cy="523220"/>
          </a:xfrm>
          <a:prstGeom prst="rect">
            <a:avLst/>
          </a:prstGeom>
          <a:solidFill>
            <a:schemeClr val="bg1"/>
          </a:solidFill>
          <a:ln>
            <a:solidFill>
              <a:srgbClr val="CC00FF"/>
            </a:solidFill>
          </a:ln>
        </p:spPr>
        <p:txBody>
          <a:bodyPr wrap="square" rtlCol="0">
            <a:spAutoFit/>
          </a:bodyPr>
          <a:lstStyle/>
          <a:p>
            <a:r>
              <a:rPr lang="pt-BR" sz="1400" b="1" dirty="0">
                <a:latin typeface="Cambria" panose="02040503050406030204" pitchFamily="18" charset="0"/>
                <a:ea typeface="Cambria" panose="02040503050406030204" pitchFamily="18" charset="0"/>
              </a:rPr>
              <a:t>Ganhos  para a governança corporativa pelo aumento da transparência operacional</a:t>
            </a:r>
          </a:p>
        </p:txBody>
      </p:sp>
    </p:spTree>
    <p:extLst>
      <p:ext uri="{BB962C8B-B14F-4D97-AF65-F5344CB8AC3E}">
        <p14:creationId xmlns:p14="http://schemas.microsoft.com/office/powerpoint/2010/main" val="2756177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ED659F5-5CC7-40AD-261F-6DA3BD4DC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666" y="1849989"/>
            <a:ext cx="8160774" cy="3773002"/>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a:extLst>
              <a:ext uri="{FF2B5EF4-FFF2-40B4-BE49-F238E27FC236}">
                <a16:creationId xmlns:a16="http://schemas.microsoft.com/office/drawing/2014/main" id="{5E1A0760-2C70-01C4-1A79-796D8830451F}"/>
              </a:ext>
            </a:extLst>
          </p:cNvPr>
          <p:cNvSpPr>
            <a:spLocks noGrp="1"/>
          </p:cNvSpPr>
          <p:nvPr>
            <p:ph type="title" idx="4294967295"/>
          </p:nvPr>
        </p:nvSpPr>
        <p:spPr>
          <a:xfrm>
            <a:off x="0" y="273050"/>
            <a:ext cx="8229600" cy="1144588"/>
          </a:xfrm>
        </p:spPr>
        <p:txBody>
          <a:bodyPr/>
          <a:lstStyle/>
          <a:p>
            <a:pPr algn="ctr"/>
            <a:r>
              <a:rPr lang="pt-BR" dirty="0"/>
              <a:t>Porto de Portland</a:t>
            </a:r>
          </a:p>
        </p:txBody>
      </p:sp>
    </p:spTree>
    <p:extLst>
      <p:ext uri="{BB962C8B-B14F-4D97-AF65-F5344CB8AC3E}">
        <p14:creationId xmlns:p14="http://schemas.microsoft.com/office/powerpoint/2010/main" val="1288372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08D9C8F-B818-4B18-BB1D-4F3012CFE725}"/>
              </a:ext>
            </a:extLst>
          </p:cNvPr>
          <p:cNvPicPr>
            <a:picLocks noChangeAspect="1"/>
          </p:cNvPicPr>
          <p:nvPr/>
        </p:nvPicPr>
        <p:blipFill rotWithShape="1">
          <a:blip r:embed="rId2"/>
          <a:srcRect t="10476" r="-2" b="13768"/>
          <a:stretch/>
        </p:blipFill>
        <p:spPr>
          <a:xfrm>
            <a:off x="866660" y="637762"/>
            <a:ext cx="7417356" cy="5576770"/>
          </a:xfrm>
          <a:prstGeom prst="rect">
            <a:avLst/>
          </a:prstGeom>
        </p:spPr>
      </p:pic>
    </p:spTree>
    <p:extLst>
      <p:ext uri="{BB962C8B-B14F-4D97-AF65-F5344CB8AC3E}">
        <p14:creationId xmlns:p14="http://schemas.microsoft.com/office/powerpoint/2010/main" val="2356179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C21FF7EE-889C-4F1D-8941-3711488A655B}"/>
              </a:ext>
            </a:extLst>
          </p:cNvPr>
          <p:cNvPicPr/>
          <p:nvPr/>
        </p:nvPicPr>
        <p:blipFill>
          <a:blip r:embed="rId2"/>
          <a:stretch/>
        </p:blipFill>
        <p:spPr>
          <a:xfrm>
            <a:off x="395640" y="0"/>
            <a:ext cx="8424720" cy="6857640"/>
          </a:xfrm>
          <a:prstGeom prst="rect">
            <a:avLst/>
          </a:prstGeom>
          <a:ln w="0">
            <a:noFill/>
          </a:ln>
        </p:spPr>
      </p:pic>
    </p:spTree>
    <p:extLst>
      <p:ext uri="{BB962C8B-B14F-4D97-AF65-F5344CB8AC3E}">
        <p14:creationId xmlns:p14="http://schemas.microsoft.com/office/powerpoint/2010/main" val="849454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Imagem 2"/>
          <p:cNvPicPr/>
          <p:nvPr/>
        </p:nvPicPr>
        <p:blipFill>
          <a:blip r:embed="rId2"/>
          <a:stretch/>
        </p:blipFill>
        <p:spPr>
          <a:xfrm>
            <a:off x="0" y="490320"/>
            <a:ext cx="9143640" cy="5877000"/>
          </a:xfrm>
          <a:prstGeom prst="rect">
            <a:avLst/>
          </a:prstGeom>
          <a:ln w="0">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552960" y="58680"/>
            <a:ext cx="3403800" cy="1054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pt-BR" sz="3330" b="0" strike="noStrike" spc="-1">
                <a:solidFill>
                  <a:srgbClr val="000000"/>
                </a:solidFill>
                <a:latin typeface="Arial"/>
                <a:ea typeface="ＭＳ Ｐゴシック"/>
              </a:rPr>
              <a:t>Muito Obrigado</a:t>
            </a:r>
            <a:br/>
            <a:r>
              <a:rPr lang="pt-BR" sz="3330" b="0" strike="noStrike" spc="-1">
                <a:solidFill>
                  <a:srgbClr val="000000"/>
                </a:solidFill>
                <a:latin typeface="Arial"/>
                <a:ea typeface="ＭＳ Ｐゴシック"/>
              </a:rPr>
              <a:t>e até Sempre!</a:t>
            </a:r>
            <a:endParaRPr lang="pt-BR" sz="3330" b="0" strike="noStrike" spc="-1">
              <a:latin typeface="Arial"/>
            </a:endParaRPr>
          </a:p>
        </p:txBody>
      </p:sp>
      <p:pic>
        <p:nvPicPr>
          <p:cNvPr id="200" name="Picture 5" descr="4ptyrno"/>
          <p:cNvPicPr/>
          <p:nvPr/>
        </p:nvPicPr>
        <p:blipFill>
          <a:blip r:embed="rId2"/>
          <a:stretch/>
        </p:blipFill>
        <p:spPr>
          <a:xfrm>
            <a:off x="552960" y="1113840"/>
            <a:ext cx="3221280" cy="4053600"/>
          </a:xfrm>
          <a:prstGeom prst="rect">
            <a:avLst/>
          </a:prstGeom>
          <a:ln w="0">
            <a:noFill/>
          </a:ln>
        </p:spPr>
      </p:pic>
      <p:pic>
        <p:nvPicPr>
          <p:cNvPr id="201" name="Picture 12" descr="24356_1378408653044_1016717061_1123462_815363_n"/>
          <p:cNvPicPr/>
          <p:nvPr/>
        </p:nvPicPr>
        <p:blipFill>
          <a:blip r:embed="rId3"/>
          <a:stretch/>
        </p:blipFill>
        <p:spPr>
          <a:xfrm>
            <a:off x="4781520" y="29520"/>
            <a:ext cx="3871080" cy="2361600"/>
          </a:xfrm>
          <a:prstGeom prst="rect">
            <a:avLst/>
          </a:prstGeom>
          <a:ln w="0">
            <a:noFill/>
          </a:ln>
        </p:spPr>
      </p:pic>
      <p:pic>
        <p:nvPicPr>
          <p:cNvPr id="202" name="Imagem 1"/>
          <p:cNvPicPr/>
          <p:nvPr/>
        </p:nvPicPr>
        <p:blipFill>
          <a:blip r:embed="rId4"/>
          <a:stretch/>
        </p:blipFill>
        <p:spPr>
          <a:xfrm>
            <a:off x="5004000" y="2571120"/>
            <a:ext cx="3426480" cy="2570040"/>
          </a:xfrm>
          <a:prstGeom prst="rect">
            <a:avLst/>
          </a:prstGeom>
          <a:ln w="0">
            <a:noFill/>
          </a:ln>
        </p:spPr>
      </p:pic>
      <p:sp>
        <p:nvSpPr>
          <p:cNvPr id="203" name="CustomShape 2"/>
          <p:cNvSpPr/>
          <p:nvPr/>
        </p:nvSpPr>
        <p:spPr>
          <a:xfrm>
            <a:off x="128520" y="4916160"/>
            <a:ext cx="9007200" cy="18452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pt-BR" sz="1800" b="0" strike="noStrike" spc="-1" dirty="0">
              <a:latin typeface="Arial"/>
            </a:endParaRPr>
          </a:p>
          <a:p>
            <a:pPr algn="ctr">
              <a:lnSpc>
                <a:spcPct val="100000"/>
              </a:lnSpc>
            </a:pPr>
            <a:r>
              <a:rPr lang="pt-BR" sz="1600" b="1" strike="noStrike" spc="-1" dirty="0">
                <a:solidFill>
                  <a:srgbClr val="000000"/>
                </a:solidFill>
                <a:latin typeface="Calibri"/>
                <a:ea typeface="DejaVu Sans"/>
              </a:rPr>
              <a:t>Professor José Baltazar Salgueirinho Osório de Andrade Guerra, Dr.</a:t>
            </a:r>
            <a:endParaRPr lang="pt-BR" sz="1600" b="0" strike="noStrike" spc="-1" dirty="0">
              <a:latin typeface="Arial"/>
            </a:endParaRPr>
          </a:p>
          <a:p>
            <a:pPr algn="ctr">
              <a:lnSpc>
                <a:spcPct val="100000"/>
              </a:lnSpc>
            </a:pPr>
            <a:r>
              <a:rPr lang="pt-BR" sz="1600" b="0" strike="noStrike" spc="-1" dirty="0">
                <a:solidFill>
                  <a:srgbClr val="000000"/>
                </a:solidFill>
                <a:latin typeface="Calibri"/>
                <a:ea typeface="DejaVu Sans"/>
              </a:rPr>
              <a:t>Diretor-Fundador do Centro de Desenvolvimento Sustentável (GREENS)</a:t>
            </a:r>
            <a:endParaRPr lang="pt-BR" sz="1600" b="0" strike="noStrike" spc="-1" dirty="0">
              <a:latin typeface="Arial"/>
            </a:endParaRPr>
          </a:p>
          <a:p>
            <a:pPr algn="ctr">
              <a:lnSpc>
                <a:spcPct val="100000"/>
              </a:lnSpc>
            </a:pPr>
            <a:r>
              <a:rPr lang="pt-BR" sz="1600" b="0" strike="noStrike" spc="-1" dirty="0">
                <a:solidFill>
                  <a:srgbClr val="000000"/>
                </a:solidFill>
                <a:latin typeface="Calibri"/>
                <a:ea typeface="DejaVu Sans"/>
              </a:rPr>
              <a:t>Direção do Projeto Bridge – Construindo Resiliência numa economia global dinâmica: Complexidade através de escalas no nexos entre Alimentos, Água e Energia no Brasil (CONFAP-RCUK).</a:t>
            </a:r>
            <a:endParaRPr lang="pt-BR" sz="1600" b="0" strike="noStrike" spc="-1" dirty="0">
              <a:latin typeface="Arial"/>
            </a:endParaRPr>
          </a:p>
          <a:p>
            <a:pPr algn="ctr">
              <a:lnSpc>
                <a:spcPct val="100000"/>
              </a:lnSpc>
            </a:pPr>
            <a:r>
              <a:rPr lang="pt-BR" sz="1600" b="0" strike="noStrike" spc="-1" dirty="0">
                <a:solidFill>
                  <a:srgbClr val="000000"/>
                </a:solidFill>
                <a:latin typeface="Calibri"/>
                <a:ea typeface="DejaVu Sans"/>
              </a:rPr>
              <a:t>tel. (48) 32791927 e cel. (48) 999989891</a:t>
            </a:r>
            <a:endParaRPr lang="pt-BR" sz="1600" b="0" strike="noStrike" spc="-1" dirty="0">
              <a:latin typeface="Arial"/>
            </a:endParaRPr>
          </a:p>
          <a:p>
            <a:pPr algn="ctr">
              <a:lnSpc>
                <a:spcPct val="100000"/>
              </a:lnSpc>
            </a:pPr>
            <a:r>
              <a:rPr lang="pt-BR" sz="1600" spc="-1" dirty="0">
                <a:solidFill>
                  <a:srgbClr val="000000"/>
                </a:solidFill>
                <a:latin typeface="Calibri"/>
                <a:ea typeface="DejaVu Sans"/>
              </a:rPr>
              <a:t>Jose.baltazarguerra</a:t>
            </a:r>
            <a:r>
              <a:rPr lang="pt-BR" sz="1600" b="0" strike="noStrike" spc="-1" dirty="0">
                <a:solidFill>
                  <a:srgbClr val="000000"/>
                </a:solidFill>
                <a:latin typeface="Calibri"/>
                <a:ea typeface="DejaVu Sans"/>
              </a:rPr>
              <a:t>@animaeducacao.com.br</a:t>
            </a:r>
            <a:endParaRPr lang="pt-BR" sz="16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TotalTime>
  <Words>1526</Words>
  <Application>Microsoft Office PowerPoint</Application>
  <PresentationFormat>Apresentação na tela (4:3)</PresentationFormat>
  <Paragraphs>138</Paragraphs>
  <Slides>28</Slides>
  <Notes>2</Notes>
  <HiddenSlides>0</HiddenSlides>
  <MMClips>0</MMClips>
  <ScaleCrop>false</ScaleCrop>
  <HeadingPairs>
    <vt:vector size="6" baseType="variant">
      <vt:variant>
        <vt:lpstr>Fontes usadas</vt:lpstr>
      </vt:variant>
      <vt:variant>
        <vt:i4>8</vt:i4>
      </vt:variant>
      <vt:variant>
        <vt:lpstr>Tema</vt:lpstr>
      </vt:variant>
      <vt:variant>
        <vt:i4>4</vt:i4>
      </vt:variant>
      <vt:variant>
        <vt:lpstr>Títulos de slides</vt:lpstr>
      </vt:variant>
      <vt:variant>
        <vt:i4>28</vt:i4>
      </vt:variant>
    </vt:vector>
  </HeadingPairs>
  <TitlesOfParts>
    <vt:vector size="40" baseType="lpstr">
      <vt:lpstr>Amasis MT Pro Black</vt:lpstr>
      <vt:lpstr>Arial</vt:lpstr>
      <vt:lpstr>Calibri</vt:lpstr>
      <vt:lpstr>Cambria</vt:lpstr>
      <vt:lpstr>Century Gothic</vt:lpstr>
      <vt:lpstr>Symbol</vt:lpstr>
      <vt:lpstr>Times New Roman</vt:lpstr>
      <vt:lpstr>Wingdings</vt:lpstr>
      <vt:lpstr>Office Theme</vt:lpstr>
      <vt:lpstr>Office Theme</vt:lpstr>
      <vt:lpstr>Office Theme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Porto de Portland</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subject/>
  <dc:creator>Greens</dc:creator>
  <dc:description/>
  <cp:lastModifiedBy>Ana Regina de Aguiar Dutra</cp:lastModifiedBy>
  <cp:revision>20</cp:revision>
  <dcterms:created xsi:type="dcterms:W3CDTF">2019-11-05T01:32:42Z</dcterms:created>
  <dcterms:modified xsi:type="dcterms:W3CDTF">2022-11-09T12:13:44Z</dcterms:modified>
  <dc:language>pt-BR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2</vt:i4>
  </property>
  <property fmtid="{D5CDD505-2E9C-101B-9397-08002B2CF9AE}" pid="8" name="PresentationFormat">
    <vt:lpwstr>Apresentação na tela (4:3)</vt:lpwstr>
  </property>
  <property fmtid="{D5CDD505-2E9C-101B-9397-08002B2CF9AE}" pid="9" name="ScaleCrop">
    <vt:bool>false</vt:bool>
  </property>
  <property fmtid="{D5CDD505-2E9C-101B-9397-08002B2CF9AE}" pid="10" name="ShareDoc">
    <vt:bool>false</vt:bool>
  </property>
  <property fmtid="{D5CDD505-2E9C-101B-9397-08002B2CF9AE}" pid="11" name="Slides">
    <vt:i4>22</vt:i4>
  </property>
</Properties>
</file>