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  <p:sldMasterId id="2147483662" r:id="rId6"/>
  </p:sldMasterIdLst>
  <p:notesMasterIdLst>
    <p:notesMasterId r:id="rId36"/>
  </p:notesMasterIdLst>
  <p:sldIdLst>
    <p:sldId id="7090" r:id="rId7"/>
    <p:sldId id="264" r:id="rId8"/>
    <p:sldId id="265" r:id="rId9"/>
    <p:sldId id="266" r:id="rId10"/>
    <p:sldId id="276" r:id="rId11"/>
    <p:sldId id="289" r:id="rId12"/>
    <p:sldId id="2147471530" r:id="rId13"/>
    <p:sldId id="2140753850" r:id="rId14"/>
    <p:sldId id="2140753918" r:id="rId15"/>
    <p:sldId id="2147471572" r:id="rId16"/>
    <p:sldId id="2147471590" r:id="rId17"/>
    <p:sldId id="2147471529" r:id="rId18"/>
    <p:sldId id="2147471574" r:id="rId19"/>
    <p:sldId id="2147471575" r:id="rId20"/>
    <p:sldId id="2147471582" r:id="rId21"/>
    <p:sldId id="2147471583" r:id="rId22"/>
    <p:sldId id="2147471576" r:id="rId23"/>
    <p:sldId id="2147471577" r:id="rId24"/>
    <p:sldId id="2147471584" r:id="rId25"/>
    <p:sldId id="2147471557" r:id="rId26"/>
    <p:sldId id="2147471564" r:id="rId27"/>
    <p:sldId id="2147471565" r:id="rId28"/>
    <p:sldId id="2147471569" r:id="rId29"/>
    <p:sldId id="2147471579" r:id="rId30"/>
    <p:sldId id="2147471587" r:id="rId31"/>
    <p:sldId id="2147471531" r:id="rId32"/>
    <p:sldId id="2147471578" r:id="rId33"/>
    <p:sldId id="2147471589" r:id="rId34"/>
    <p:sldId id="288" r:id="rId3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Seção Padrão" id="{D957C1B8-6173-4966-94B7-D978BC8AD7C4}">
          <p14:sldIdLst>
            <p14:sldId id="7090"/>
            <p14:sldId id="264"/>
            <p14:sldId id="265"/>
            <p14:sldId id="266"/>
            <p14:sldId id="276"/>
            <p14:sldId id="289"/>
            <p14:sldId id="2147471530"/>
            <p14:sldId id="2140753850"/>
            <p14:sldId id="2140753918"/>
            <p14:sldId id="2147471572"/>
            <p14:sldId id="2147471590"/>
            <p14:sldId id="2147471529"/>
            <p14:sldId id="2147471574"/>
            <p14:sldId id="2147471575"/>
            <p14:sldId id="2147471582"/>
            <p14:sldId id="2147471583"/>
            <p14:sldId id="2147471576"/>
            <p14:sldId id="2147471577"/>
            <p14:sldId id="2147471584"/>
            <p14:sldId id="2147471557"/>
            <p14:sldId id="2147471564"/>
            <p14:sldId id="2147471565"/>
            <p14:sldId id="2147471569"/>
            <p14:sldId id="2147471579"/>
            <p14:sldId id="2147471587"/>
            <p14:sldId id="2147471531"/>
            <p14:sldId id="2147471578"/>
            <p14:sldId id="2147471589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ina Rezende" initials="JR" lastIdx="1" clrIdx="0">
    <p:extLst>
      <p:ext uri="{19B8F6BF-5375-455C-9EA6-DF929625EA0E}">
        <p15:presenceInfo xmlns:p15="http://schemas.microsoft.com/office/powerpoint/2012/main" userId="S::janaina.rezende@vale.com::f16c45f9-ce88-45e7-af85-2e2849c8d3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222"/>
    <a:srgbClr val="3CB5E5"/>
    <a:srgbClr val="B63160"/>
    <a:srgbClr val="007E7A"/>
    <a:srgbClr val="4AB99B"/>
    <a:srgbClr val="E2AB11"/>
    <a:srgbClr val="505152"/>
    <a:srgbClr val="747576"/>
    <a:srgbClr val="007ABF"/>
    <a:srgbClr val="EA9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3910" autoAdjust="0"/>
  </p:normalViewPr>
  <p:slideViewPr>
    <p:cSldViewPr snapToGrid="0" snapToObjects="1">
      <p:cViewPr varScale="1">
        <p:scale>
          <a:sx n="32" d="100"/>
          <a:sy n="32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01515689\Documents\_Portos%20Sul%202022\_Apresenta&#231;&#245;es\Apresenta&#231;&#227;o%20outubro\apoio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01515689\Documents\_Portos%20Sul%202022\_Apresenta&#231;&#245;es\Apresenta&#231;&#227;o%20outubro\apoio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1515689\Documents\_Portos%20Sul%202022\16.%20Solu&#231;&#227;o%20de%20problemas\UBQ\C&#243;pia%20de%20Troca%20do%20AL-%20alimentador%200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1515689\Documents\_Portos%20Sul%202022\_Apresenta&#231;&#245;es\Apresenta&#231;&#227;o%20outubro\apoi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1515689\Documents\_Portos%20Sul%202022\_Apresenta&#231;&#245;es\Apresenta&#231;&#227;o%20outubro\apoi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dirty="0"/>
              <a:t>Eventos com Perdas Pessoais 2021 (</a:t>
            </a:r>
            <a:r>
              <a:rPr lang="pt-BR" sz="3840" b="1" dirty="0">
                <a:sym typeface="Wingdings" panose="05000000000000000000" pitchFamily="2" charset="2"/>
              </a:rPr>
              <a:t></a:t>
            </a:r>
            <a:r>
              <a:rPr lang="pt-BR" sz="3840" b="1" dirty="0"/>
              <a:t>)</a:t>
            </a:r>
          </a:p>
        </c:rich>
      </c:tx>
      <c:layout>
        <c:manualLayout>
          <c:xMode val="edge"/>
          <c:yMode val="edge"/>
          <c:x val="2.422783193014936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8310955677242802E-2"/>
          <c:y val="0.32345295298828708"/>
          <c:w val="0.94356430023873072"/>
          <c:h val="0.3685223396564312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Planilha1!$A$84</c:f>
              <c:strCache>
                <c:ptCount val="1"/>
                <c:pt idx="0">
                  <c:v>N2</c:v>
                </c:pt>
              </c:strCache>
            </c:strRef>
          </c:tx>
          <c:spPr>
            <a:solidFill>
              <a:srgbClr val="E2AB1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2-41BB-853A-A41B6AA93B5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52-41BB-853A-A41B6AA93B5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2-41BB-853A-A41B6AA93B5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2-41BB-853A-A41B6AA93B5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2-41BB-853A-A41B6AA93B5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2-41BB-853A-A41B6AA93B5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2-41BB-853A-A41B6AA93B5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2-41BB-853A-A41B6AA93B5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2-41BB-853A-A41B6AA93B5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52-41BB-853A-A41B6AA93B52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52-41BB-853A-A41B6AA93B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Planilha1!$B$84:$M$84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B52-41BB-853A-A41B6AA93B52}"/>
            </c:ext>
          </c:extLst>
        </c:ser>
        <c:ser>
          <c:idx val="3"/>
          <c:order val="1"/>
          <c:tx>
            <c:strRef>
              <c:f>Planilha1!$A$85</c:f>
              <c:strCache>
                <c:ptCount val="1"/>
                <c:pt idx="0">
                  <c:v>N4</c:v>
                </c:pt>
              </c:strCache>
            </c:strRef>
          </c:tx>
          <c:spPr>
            <a:solidFill>
              <a:srgbClr val="007E7A"/>
            </a:solidFill>
            <a:ln>
              <a:solidFill>
                <a:srgbClr val="007E7A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B52-41BB-853A-A41B6AA93B5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2-41BB-853A-A41B6AA93B5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2-41BB-853A-A41B6AA93B5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B52-41BB-853A-A41B6AA93B5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B52-41BB-853A-A41B6AA93B5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B52-41BB-853A-A41B6AA93B52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B52-41BB-853A-A41B6AA93B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bg1"/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Planilha1!$B$85:$M$85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B52-41BB-853A-A41B6AA93B52}"/>
            </c:ext>
          </c:extLst>
        </c:ser>
        <c:ser>
          <c:idx val="0"/>
          <c:order val="2"/>
          <c:tx>
            <c:strRef>
              <c:f>Planilha1!$A$83</c:f>
              <c:strCache>
                <c:ptCount val="1"/>
                <c:pt idx="0">
                  <c:v>N1</c:v>
                </c:pt>
              </c:strCache>
            </c:strRef>
          </c:tx>
          <c:spPr>
            <a:solidFill>
              <a:srgbClr val="C00000">
                <a:alpha val="95000"/>
              </a:srgbClr>
            </a:solidFill>
            <a:ln>
              <a:solidFill>
                <a:srgbClr val="BB133E">
                  <a:alpha val="96000"/>
                </a:srgb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B52-41BB-853A-A41B6AA93B5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B52-41BB-853A-A41B6AA93B5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B52-41BB-853A-A41B6AA93B5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B52-41BB-853A-A41B6AA93B5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B52-41BB-853A-A41B6AA93B5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B52-41BB-853A-A41B6AA93B5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B52-41BB-853A-A41B6AA93B5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B52-41BB-853A-A41B6AA93B5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B52-41BB-853A-A41B6AA93B5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B52-41BB-853A-A41B6AA93B52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B52-41BB-853A-A41B6AA93B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bg1"/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Planilha1!$B$83:$M$83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7B52-41BB-853A-A41B6AA93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009792"/>
        <c:axId val="433013400"/>
      </c:barChart>
      <c:catAx>
        <c:axId val="43300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433013400"/>
        <c:crosses val="autoZero"/>
        <c:auto val="1"/>
        <c:lblAlgn val="ctr"/>
        <c:lblOffset val="100"/>
        <c:noMultiLvlLbl val="0"/>
      </c:catAx>
      <c:valAx>
        <c:axId val="433013400"/>
        <c:scaling>
          <c:orientation val="minMax"/>
          <c:max val="3"/>
        </c:scaling>
        <c:delete val="1"/>
        <c:axPos val="l"/>
        <c:numFmt formatCode="General" sourceLinked="1"/>
        <c:majorTickMark val="none"/>
        <c:minorTickMark val="none"/>
        <c:tickLblPos val="nextTo"/>
        <c:crossAx val="43300979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77878681320134E-3"/>
          <c:y val="0.13932450478599426"/>
          <c:w val="0.21041808014300106"/>
          <c:h val="0.10261353918029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  <a:prstDash val="sysDash"/>
    </a:ln>
    <a:effectLst/>
  </c:spPr>
  <c:txPr>
    <a:bodyPr/>
    <a:lstStyle/>
    <a:p>
      <a:pPr>
        <a:defRPr sz="3600">
          <a:latin typeface="Vale Sans" panose="020B0503020204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i="0" u="none" strike="noStrike" baseline="0" dirty="0">
                <a:effectLst/>
                <a:sym typeface="Wingdings" panose="05000000000000000000" pitchFamily="2" charset="2"/>
              </a:rPr>
              <a:t> </a:t>
            </a:r>
            <a:r>
              <a:rPr lang="pt-BR" b="1" dirty="0"/>
              <a:t>ART 2021 (</a:t>
            </a:r>
            <a:r>
              <a:rPr lang="pt-BR" b="1" dirty="0" err="1"/>
              <a:t>acum</a:t>
            </a:r>
            <a:r>
              <a:rPr lang="pt-BR" b="1" dirty="0"/>
              <a:t>.) </a:t>
            </a:r>
          </a:p>
        </c:rich>
      </c:tx>
      <c:layout>
        <c:manualLayout>
          <c:xMode val="edge"/>
          <c:yMode val="edge"/>
          <c:x val="1.561942649107135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7028101260007809E-2"/>
          <c:y val="3.0103375235990243E-2"/>
          <c:w val="0.94594382297898294"/>
          <c:h val="0.78726661112145446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0066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66"/>
              </a:solidFill>
              <a:ln w="9525">
                <a:solidFill>
                  <a:srgbClr val="00666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4.6784748694573192E-2"/>
                  <c:y val="-2.2731880880898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31-42EF-80D2-5D5B2F4B2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Planilha1!$B$38:$G$38</c:f>
              <c:strCache>
                <c:ptCount val="6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</c:strCache>
            </c:strRef>
          </c:cat>
          <c:val>
            <c:numRef>
              <c:f>Planilha1!$B$40:$G$40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60</c:v>
                </c:pt>
                <c:pt idx="3">
                  <c:v>145</c:v>
                </c:pt>
                <c:pt idx="4">
                  <c:v>286</c:v>
                </c:pt>
                <c:pt idx="5">
                  <c:v>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31-42EF-80D2-5D5B2F4B2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8567624"/>
        <c:axId val="1148559424"/>
      </c:lineChart>
      <c:catAx>
        <c:axId val="114856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1148559424"/>
        <c:crosses val="autoZero"/>
        <c:auto val="1"/>
        <c:lblAlgn val="ctr"/>
        <c:lblOffset val="100"/>
        <c:noMultiLvlLbl val="0"/>
      </c:catAx>
      <c:valAx>
        <c:axId val="114855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856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  <a:prstDash val="sysDash"/>
    </a:ln>
    <a:effectLst/>
  </c:spPr>
  <c:txPr>
    <a:bodyPr/>
    <a:lstStyle/>
    <a:p>
      <a:pPr>
        <a:defRPr sz="3200" b="0">
          <a:latin typeface="Vale Sans" panose="020B0503020204030204" pitchFamily="34" charset="0"/>
        </a:defRPr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dirty="0"/>
              <a:t>Eventos com Perdas Pessoais 2021 (</a:t>
            </a:r>
            <a:r>
              <a:rPr lang="pt-BR" sz="3840" b="1" dirty="0">
                <a:sym typeface="Wingdings" panose="05000000000000000000" pitchFamily="2" charset="2"/>
              </a:rPr>
              <a:t></a:t>
            </a:r>
            <a:r>
              <a:rPr lang="pt-BR" sz="3840" b="1" dirty="0"/>
              <a:t>)</a:t>
            </a:r>
          </a:p>
        </c:rich>
      </c:tx>
      <c:layout>
        <c:manualLayout>
          <c:xMode val="edge"/>
          <c:yMode val="edge"/>
          <c:x val="2.422783193014936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8310955677242802E-2"/>
          <c:y val="0.32345295298828708"/>
          <c:w val="0.94356430023873072"/>
          <c:h val="0.3685223396564312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Planilha1!$A$84</c:f>
              <c:strCache>
                <c:ptCount val="1"/>
                <c:pt idx="0">
                  <c:v>N2</c:v>
                </c:pt>
              </c:strCache>
            </c:strRef>
          </c:tx>
          <c:spPr>
            <a:solidFill>
              <a:srgbClr val="E2AB1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DF-466E-8814-616A3451A15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DF-466E-8814-616A3451A15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DF-466E-8814-616A3451A1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DF-466E-8814-616A3451A15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DF-466E-8814-616A3451A1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CDF-466E-8814-616A3451A1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CDF-466E-8814-616A3451A15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CDF-466E-8814-616A3451A15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CDF-466E-8814-616A3451A15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CDF-466E-8814-616A3451A15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CDF-466E-8814-616A3451A1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Planilha1!$B$84:$M$84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CDF-466E-8814-616A3451A155}"/>
            </c:ext>
          </c:extLst>
        </c:ser>
        <c:ser>
          <c:idx val="3"/>
          <c:order val="1"/>
          <c:tx>
            <c:strRef>
              <c:f>Planilha1!$A$85</c:f>
              <c:strCache>
                <c:ptCount val="1"/>
                <c:pt idx="0">
                  <c:v>N4</c:v>
                </c:pt>
              </c:strCache>
            </c:strRef>
          </c:tx>
          <c:spPr>
            <a:solidFill>
              <a:srgbClr val="007E7A"/>
            </a:solidFill>
            <a:ln>
              <a:solidFill>
                <a:srgbClr val="007E7A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CDF-466E-8814-616A3451A15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CDF-466E-8814-616A3451A15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CDF-466E-8814-616A3451A1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CDF-466E-8814-616A3451A15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CDF-466E-8814-616A3451A15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CDF-466E-8814-616A3451A15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CDF-466E-8814-616A3451A1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bg1"/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Planilha1!$B$85:$M$85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ACDF-466E-8814-616A3451A155}"/>
            </c:ext>
          </c:extLst>
        </c:ser>
        <c:ser>
          <c:idx val="0"/>
          <c:order val="2"/>
          <c:tx>
            <c:strRef>
              <c:f>Planilha1!$A$83</c:f>
              <c:strCache>
                <c:ptCount val="1"/>
                <c:pt idx="0">
                  <c:v>N1</c:v>
                </c:pt>
              </c:strCache>
            </c:strRef>
          </c:tx>
          <c:spPr>
            <a:solidFill>
              <a:srgbClr val="C00000">
                <a:alpha val="95000"/>
              </a:srgbClr>
            </a:solidFill>
            <a:ln>
              <a:solidFill>
                <a:srgbClr val="BB133E">
                  <a:alpha val="96000"/>
                </a:srgb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CDF-466E-8814-616A3451A15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CDF-466E-8814-616A3451A15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CDF-466E-8814-616A3451A15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CDF-466E-8814-616A3451A1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CDF-466E-8814-616A3451A15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CDF-466E-8814-616A3451A1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CDF-466E-8814-616A3451A15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CDF-466E-8814-616A3451A15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CDF-466E-8814-616A3451A15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CDF-466E-8814-616A3451A15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ACDF-466E-8814-616A3451A1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bg1"/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Planilha1!$B$82:$M$82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Planilha1!$B$83:$M$83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ACDF-466E-8814-616A3451A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009792"/>
        <c:axId val="433013400"/>
      </c:barChart>
      <c:catAx>
        <c:axId val="43300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433013400"/>
        <c:crosses val="autoZero"/>
        <c:auto val="1"/>
        <c:lblAlgn val="ctr"/>
        <c:lblOffset val="100"/>
        <c:noMultiLvlLbl val="0"/>
      </c:catAx>
      <c:valAx>
        <c:axId val="433013400"/>
        <c:scaling>
          <c:orientation val="minMax"/>
          <c:max val="3"/>
        </c:scaling>
        <c:delete val="1"/>
        <c:axPos val="l"/>
        <c:numFmt formatCode="General" sourceLinked="1"/>
        <c:majorTickMark val="none"/>
        <c:minorTickMark val="none"/>
        <c:tickLblPos val="nextTo"/>
        <c:crossAx val="43300979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77878681320134E-3"/>
          <c:y val="0.13932450478599426"/>
          <c:w val="0.21041808014300106"/>
          <c:h val="0.10261353918029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  <a:prstDash val="sysDash"/>
    </a:ln>
    <a:effectLst/>
  </c:spPr>
  <c:txPr>
    <a:bodyPr/>
    <a:lstStyle/>
    <a:p>
      <a:pPr>
        <a:defRPr sz="3600">
          <a:latin typeface="Vale Sans" panose="020B0503020204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Análise de Risco da Tarefa 2021 </a:t>
            </a:r>
            <a:r>
              <a:rPr lang="pt-BR" sz="3840" b="1" i="0" u="none" strike="noStrike" baseline="0" dirty="0" err="1">
                <a:effectLst/>
              </a:rPr>
              <a:t>acum</a:t>
            </a:r>
            <a:r>
              <a:rPr lang="pt-BR" sz="3840" b="1" i="0" u="none" strike="noStrike" baseline="0" dirty="0">
                <a:effectLst/>
              </a:rPr>
              <a:t>. 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(</a:t>
            </a:r>
            <a:r>
              <a:rPr lang="pt-BR" sz="3840" b="1" i="0" u="none" strike="noStrike" baseline="0" dirty="0">
                <a:effectLst/>
                <a:sym typeface="Wingdings" panose="05000000000000000000" pitchFamily="2" charset="2"/>
              </a:rPr>
              <a:t>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) </a:t>
            </a:r>
            <a:endParaRPr lang="pt-BR" dirty="0">
              <a:effectLst/>
            </a:endParaRPr>
          </a:p>
        </c:rich>
      </c:tx>
      <c:layout>
        <c:manualLayout>
          <c:xMode val="edge"/>
          <c:yMode val="edge"/>
          <c:x val="1.561942649107135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7028101260007809E-2"/>
          <c:y val="3.0103375235990243E-2"/>
          <c:w val="0.94594382297898294"/>
          <c:h val="0.78726661112145446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0066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66"/>
              </a:solidFill>
              <a:ln w="9525">
                <a:solidFill>
                  <a:srgbClr val="00666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4.6784748694573192E-2"/>
                  <c:y val="-2.2731880880898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41-446D-BFE8-B9D225B620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Planilha1!$B$38:$M$38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Planilha1!$B$40:$M$40</c:f>
              <c:numCache>
                <c:formatCode>General</c:formatCode>
                <c:ptCount val="12"/>
                <c:pt idx="0">
                  <c:v>0</c:v>
                </c:pt>
                <c:pt idx="1">
                  <c:v>20</c:v>
                </c:pt>
                <c:pt idx="2">
                  <c:v>60</c:v>
                </c:pt>
                <c:pt idx="3">
                  <c:v>145</c:v>
                </c:pt>
                <c:pt idx="4">
                  <c:v>286</c:v>
                </c:pt>
                <c:pt idx="5">
                  <c:v>654</c:v>
                </c:pt>
                <c:pt idx="6">
                  <c:v>1349</c:v>
                </c:pt>
                <c:pt idx="7">
                  <c:v>2433</c:v>
                </c:pt>
                <c:pt idx="8">
                  <c:v>3043</c:v>
                </c:pt>
                <c:pt idx="9">
                  <c:v>3695</c:v>
                </c:pt>
                <c:pt idx="10">
                  <c:v>4432</c:v>
                </c:pt>
                <c:pt idx="11">
                  <c:v>5431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41-446D-BFE8-B9D225B62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8567624"/>
        <c:axId val="1148559424"/>
      </c:lineChart>
      <c:catAx>
        <c:axId val="114856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1148559424"/>
        <c:crosses val="autoZero"/>
        <c:auto val="1"/>
        <c:lblAlgn val="ctr"/>
        <c:lblOffset val="100"/>
        <c:noMultiLvlLbl val="0"/>
      </c:catAx>
      <c:valAx>
        <c:axId val="114855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856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  <a:prstDash val="sysDash"/>
    </a:ln>
    <a:effectLst/>
  </c:spPr>
  <c:txPr>
    <a:bodyPr/>
    <a:lstStyle/>
    <a:p>
      <a:pPr>
        <a:defRPr sz="3200" b="0">
          <a:latin typeface="Vale Sans" panose="020B0503020204030204" pitchFamily="34" charset="0"/>
        </a:defRPr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Kaizen 2021 </a:t>
            </a:r>
            <a:r>
              <a:rPr lang="pt-BR" sz="3840" b="1" i="0" kern="1200" spc="0" baseline="0" dirty="0" err="1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acum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. (</a:t>
            </a:r>
            <a:r>
              <a:rPr lang="pt-BR" sz="3840" b="1" i="0" u="none" strike="noStrike" baseline="0" dirty="0">
                <a:effectLst/>
                <a:sym typeface="Wingdings" panose="05000000000000000000" pitchFamily="2" charset="2"/>
              </a:rPr>
              <a:t></a:t>
            </a:r>
            <a:r>
              <a:rPr lang="pt-BR" sz="3840" b="1" i="0" u="none" strike="noStrike" baseline="0" dirty="0">
                <a:effectLst/>
              </a:rPr>
              <a:t> 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)</a:t>
            </a:r>
            <a:endParaRPr lang="pt-BR" dirty="0">
              <a:effectLst/>
            </a:endParaRPr>
          </a:p>
        </c:rich>
      </c:tx>
      <c:layout>
        <c:manualLayout>
          <c:xMode val="edge"/>
          <c:yMode val="edge"/>
          <c:x val="1.561942649107135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7028101260007809E-2"/>
          <c:y val="3.0103375235990243E-2"/>
          <c:w val="0.94594382297898294"/>
          <c:h val="0.78726661112145446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0080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66"/>
              </a:solidFill>
              <a:ln w="9525">
                <a:solidFill>
                  <a:srgbClr val="00808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Planilha1!$C$18:$N$18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Planilha1!$C$20:$N$20</c:f>
              <c:numCache>
                <c:formatCode>General</c:formatCode>
                <c:ptCount val="12"/>
                <c:pt idx="0">
                  <c:v>9</c:v>
                </c:pt>
                <c:pt idx="1">
                  <c:v>10</c:v>
                </c:pt>
                <c:pt idx="2">
                  <c:v>21</c:v>
                </c:pt>
                <c:pt idx="3">
                  <c:v>25</c:v>
                </c:pt>
                <c:pt idx="4">
                  <c:v>62</c:v>
                </c:pt>
                <c:pt idx="5">
                  <c:v>131</c:v>
                </c:pt>
                <c:pt idx="6">
                  <c:v>217</c:v>
                </c:pt>
                <c:pt idx="7">
                  <c:v>403</c:v>
                </c:pt>
                <c:pt idx="8">
                  <c:v>687</c:v>
                </c:pt>
                <c:pt idx="9">
                  <c:v>1000</c:v>
                </c:pt>
                <c:pt idx="10">
                  <c:v>1316</c:v>
                </c:pt>
                <c:pt idx="11">
                  <c:v>1384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A-4557-9FD5-C5EE7A84ED6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8567624"/>
        <c:axId val="1148559424"/>
      </c:lineChart>
      <c:catAx>
        <c:axId val="114856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1148559424"/>
        <c:crosses val="autoZero"/>
        <c:auto val="1"/>
        <c:lblAlgn val="ctr"/>
        <c:lblOffset val="100"/>
        <c:noMultiLvlLbl val="0"/>
      </c:catAx>
      <c:valAx>
        <c:axId val="114855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856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prstDash val="sysDash"/>
      <a:round/>
    </a:ln>
    <a:effectLst/>
  </c:spPr>
  <c:txPr>
    <a:bodyPr/>
    <a:lstStyle/>
    <a:p>
      <a:pPr>
        <a:defRPr sz="3200" b="0">
          <a:latin typeface="Vale Sans" panose="020B0503020204030204" pitchFamily="34" charset="0"/>
        </a:defRPr>
      </a:pPr>
      <a:endParaRPr lang="pt-B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  <a:sym typeface="Wingdings" panose="05000000000000000000" pitchFamily="2" charset="2"/>
              </a:rPr>
              <a:t>Ocorrência portuária evitada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 2021 </a:t>
            </a:r>
            <a:r>
              <a:rPr lang="pt-BR" sz="3840" b="1" i="0" kern="1200" spc="0" baseline="0" dirty="0" err="1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acum</a:t>
            </a:r>
            <a:r>
              <a:rPr lang="pt-BR" sz="3840" b="1" i="0" kern="1200" spc="0" baseline="0" dirty="0">
                <a:solidFill>
                  <a:srgbClr val="595959"/>
                </a:solidFill>
                <a:effectLst/>
                <a:latin typeface="Vale Sans" panose="020B0503020204030204" pitchFamily="34" charset="0"/>
              </a:rPr>
              <a:t>. </a:t>
            </a:r>
            <a:r>
              <a:rPr lang="pt-BR" sz="3840" b="1" i="0" u="none" strike="noStrike" baseline="0" dirty="0">
                <a:effectLst/>
              </a:rPr>
              <a:t>(</a:t>
            </a:r>
            <a:r>
              <a:rPr lang="pt-BR" sz="3840" b="1" i="0" u="none" strike="noStrike" baseline="0" dirty="0">
                <a:effectLst/>
                <a:sym typeface="Wingdings" panose="05000000000000000000" pitchFamily="2" charset="2"/>
              </a:rPr>
              <a:t></a:t>
            </a:r>
            <a:r>
              <a:rPr lang="pt-BR" sz="3840" b="1" i="0" u="none" strike="noStrike" baseline="0" dirty="0">
                <a:effectLst/>
              </a:rPr>
              <a:t> )</a:t>
            </a:r>
            <a:endParaRPr lang="pt-BR" dirty="0">
              <a:effectLst/>
            </a:endParaRPr>
          </a:p>
        </c:rich>
      </c:tx>
      <c:layout>
        <c:manualLayout>
          <c:xMode val="edge"/>
          <c:yMode val="edge"/>
          <c:x val="1.561942649107135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7028101260007809E-2"/>
          <c:y val="3.0103375235990243E-2"/>
          <c:w val="0.94594382297898294"/>
          <c:h val="0.78726661112145446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0080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66"/>
              </a:solidFill>
              <a:ln w="9525">
                <a:solidFill>
                  <a:srgbClr val="00808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Planilha1!$C$18:$N$18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Planilha1!$C$24:$N$24</c:f>
              <c:numCache>
                <c:formatCode>General</c:formatCode>
                <c:ptCount val="12"/>
                <c:pt idx="0">
                  <c:v>11</c:v>
                </c:pt>
                <c:pt idx="1">
                  <c:v>26</c:v>
                </c:pt>
                <c:pt idx="2">
                  <c:v>38</c:v>
                </c:pt>
                <c:pt idx="3">
                  <c:v>65</c:v>
                </c:pt>
                <c:pt idx="4">
                  <c:v>100</c:v>
                </c:pt>
                <c:pt idx="5">
                  <c:v>137</c:v>
                </c:pt>
                <c:pt idx="6">
                  <c:v>190</c:v>
                </c:pt>
                <c:pt idx="7">
                  <c:v>253</c:v>
                </c:pt>
                <c:pt idx="8">
                  <c:v>313</c:v>
                </c:pt>
                <c:pt idx="9">
                  <c:v>393</c:v>
                </c:pt>
                <c:pt idx="10">
                  <c:v>421</c:v>
                </c:pt>
                <c:pt idx="11">
                  <c:v>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0F-4438-A5C1-3A07797D1AA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8567624"/>
        <c:axId val="1148559424"/>
      </c:lineChart>
      <c:catAx>
        <c:axId val="114856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1148559424"/>
        <c:crosses val="autoZero"/>
        <c:auto val="1"/>
        <c:lblAlgn val="ctr"/>
        <c:lblOffset val="100"/>
        <c:noMultiLvlLbl val="0"/>
      </c:catAx>
      <c:valAx>
        <c:axId val="114855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856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prstDash val="sysDash"/>
      <a:round/>
    </a:ln>
    <a:effectLst/>
  </c:spPr>
  <c:txPr>
    <a:bodyPr/>
    <a:lstStyle/>
    <a:p>
      <a:pPr>
        <a:defRPr sz="3200" b="0">
          <a:latin typeface="Vale Sans" panose="020B0503020204030204" pitchFamily="34" charset="0"/>
        </a:defRPr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Arial" panose="020B0604020202020204" pitchFamily="34" charset="0"/>
              </a:defRPr>
            </a:pPr>
            <a:r>
              <a:rPr lang="pt-BR" b="1" dirty="0"/>
              <a:t>Evolução dos riscos de batida-contra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9846518363783129E-2"/>
          <c:y val="0.26318526008396137"/>
          <c:w val="0.9603069632724337"/>
          <c:h val="0.3912876547310504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B631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Planilha1!$F$67:$G$70</c:f>
              <c:multiLvlStrCache>
                <c:ptCount val="4"/>
                <c:lvl>
                  <c:pt idx="0">
                    <c:v>Riscos altos</c:v>
                  </c:pt>
                  <c:pt idx="1">
                    <c:v>Riscos médios</c:v>
                  </c:pt>
                  <c:pt idx="2">
                    <c:v>Riscos baixos</c:v>
                  </c:pt>
                  <c:pt idx="3">
                    <c:v>Riscos altos</c:v>
                  </c:pt>
                </c:lvl>
                <c:lvl>
                  <c:pt idx="0">
                    <c:v>ANTES</c:v>
                  </c:pt>
                  <c:pt idx="1">
                    <c:v>DEPOIS</c:v>
                  </c:pt>
                </c:lvl>
              </c:multiLvlStrCache>
            </c:multiLvlStrRef>
          </c:cat>
          <c:val>
            <c:numRef>
              <c:f>Planilha1!$H$67:$H$70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BC-4C81-B5A1-03AE01CE2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6211696"/>
        <c:axId val="626210384"/>
      </c:barChart>
      <c:catAx>
        <c:axId val="62621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626210384"/>
        <c:crosses val="autoZero"/>
        <c:auto val="1"/>
        <c:lblAlgn val="ctr"/>
        <c:lblOffset val="100"/>
        <c:noMultiLvlLbl val="0"/>
      </c:catAx>
      <c:valAx>
        <c:axId val="626210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621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800">
          <a:latin typeface="Vale Sans" panose="020B050302020403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57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TRIFIR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7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Sheet1!$C$53</c:f>
              <c:strCache>
                <c:ptCount val="1"/>
                <c:pt idx="0">
                  <c:v>TRIFIR</c:v>
                </c:pt>
              </c:strCache>
            </c:strRef>
          </c:tx>
          <c:spPr>
            <a:ln w="76200" cap="rnd">
              <a:solidFill>
                <a:srgbClr val="007E79"/>
              </a:solidFill>
              <a:round/>
            </a:ln>
            <a:effectLst/>
          </c:spPr>
          <c:marker>
            <c:symbol val="none"/>
          </c:marker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le Sans" panose="020B0503020204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Sheet1!$D$3:$F$3</c:f>
              <c:strCache>
                <c:ptCount val="3"/>
                <c:pt idx="0">
                  <c:v>1o sem 2021</c:v>
                </c:pt>
                <c:pt idx="1">
                  <c:v>2o sem 2021</c:v>
                </c:pt>
                <c:pt idx="2">
                  <c:v>2022 YTD</c:v>
                </c:pt>
              </c:strCache>
            </c:strRef>
          </c:cat>
          <c:val>
            <c:numRef>
              <c:f>Sheet1!$D$53:$F$53</c:f>
              <c:numCache>
                <c:formatCode>0.00</c:formatCode>
                <c:ptCount val="3"/>
                <c:pt idx="0" formatCode="General">
                  <c:v>4.4400000000000004</c:v>
                </c:pt>
                <c:pt idx="1">
                  <c:v>1.8</c:v>
                </c:pt>
                <c:pt idx="2" formatCode="General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A-4E3E-8E09-7993B7BC843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11885648"/>
        <c:axId val="611884664"/>
      </c:lineChart>
      <c:catAx>
        <c:axId val="61188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767777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611884664"/>
        <c:crosses val="autoZero"/>
        <c:auto val="1"/>
        <c:lblAlgn val="ctr"/>
        <c:lblOffset val="100"/>
        <c:noMultiLvlLbl val="0"/>
      </c:catAx>
      <c:valAx>
        <c:axId val="611884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1885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4800" b="1">
          <a:latin typeface="Vale Sans" panose="020B050302020403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r>
              <a:rPr lang="pt-BR" sz="4400" b="1" dirty="0"/>
              <a:t>Relação entre indicadores de segurança e os indicadores de engajamento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3002364066193853E-2"/>
          <c:y val="0.18284108826305834"/>
          <c:w val="0.97399527186761226"/>
          <c:h val="0.64275036499336669"/>
        </c:manualLayout>
      </c:layout>
      <c:lineChart>
        <c:grouping val="standard"/>
        <c:varyColors val="0"/>
        <c:ser>
          <c:idx val="0"/>
          <c:order val="0"/>
          <c:tx>
            <c:strRef>
              <c:f>Planilha2!$B$5</c:f>
              <c:strCache>
                <c:ptCount val="1"/>
                <c:pt idx="0">
                  <c:v>TRIFIR</c:v>
                </c:pt>
              </c:strCache>
            </c:strRef>
          </c:tx>
          <c:spPr>
            <a:ln w="76200" cap="rnd">
              <a:solidFill>
                <a:srgbClr val="505152"/>
              </a:solidFill>
              <a:round/>
            </a:ln>
            <a:effectLst/>
          </c:spPr>
          <c:marker>
            <c:symbol val="none"/>
          </c:marker>
          <c:cat>
            <c:strRef>
              <c:f>Planilha2!$C$4:$N$4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Planilha2!$C$5:$N$5</c:f>
              <c:numCache>
                <c:formatCode>General</c:formatCode>
                <c:ptCount val="12"/>
                <c:pt idx="0">
                  <c:v>100</c:v>
                </c:pt>
                <c:pt idx="1">
                  <c:v>80</c:v>
                </c:pt>
                <c:pt idx="2">
                  <c:v>75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25</c:v>
                </c:pt>
                <c:pt idx="9">
                  <c:v>20</c:v>
                </c:pt>
                <c:pt idx="10">
                  <c:v>15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53-447C-87E9-804429E24BB9}"/>
            </c:ext>
          </c:extLst>
        </c:ser>
        <c:ser>
          <c:idx val="1"/>
          <c:order val="1"/>
          <c:tx>
            <c:strRef>
              <c:f>Planilha2!$B$6</c:f>
              <c:strCache>
                <c:ptCount val="1"/>
                <c:pt idx="0">
                  <c:v>Análise de risco da tarefa</c:v>
                </c:pt>
              </c:strCache>
            </c:strRef>
          </c:tx>
          <c:spPr>
            <a:ln w="76200" cap="rnd">
              <a:solidFill>
                <a:srgbClr val="007E79"/>
              </a:solidFill>
              <a:round/>
            </a:ln>
            <a:effectLst/>
          </c:spPr>
          <c:marker>
            <c:symbol val="none"/>
          </c:marker>
          <c:cat>
            <c:strRef>
              <c:f>Planilha2!$C$4:$N$4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Planilha2!$C$6:$N$6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75</c:v>
                </c:pt>
                <c:pt idx="10">
                  <c:v>80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53-447C-87E9-804429E24BB9}"/>
            </c:ext>
          </c:extLst>
        </c:ser>
        <c:ser>
          <c:idx val="2"/>
          <c:order val="2"/>
          <c:tx>
            <c:strRef>
              <c:f>Planilha2!$B$7</c:f>
              <c:strCache>
                <c:ptCount val="1"/>
                <c:pt idx="0">
                  <c:v>Kaizen</c:v>
                </c:pt>
              </c:strCache>
            </c:strRef>
          </c:tx>
          <c:spPr>
            <a:ln w="762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Planilha2!$C$4:$N$4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Planilha2!$C$7:$N$7</c:f>
              <c:numCache>
                <c:formatCode>General</c:formatCode>
                <c:ptCount val="12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35</c:v>
                </c:pt>
                <c:pt idx="6">
                  <c:v>45</c:v>
                </c:pt>
                <c:pt idx="7">
                  <c:v>55</c:v>
                </c:pt>
                <c:pt idx="8">
                  <c:v>65</c:v>
                </c:pt>
                <c:pt idx="9">
                  <c:v>70</c:v>
                </c:pt>
                <c:pt idx="10">
                  <c:v>75</c:v>
                </c:pt>
                <c:pt idx="11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53-447C-87E9-804429E24BB9}"/>
            </c:ext>
          </c:extLst>
        </c:ser>
        <c:ser>
          <c:idx val="3"/>
          <c:order val="3"/>
          <c:tx>
            <c:strRef>
              <c:f>Planilha2!$B$8</c:f>
              <c:strCache>
                <c:ptCount val="1"/>
                <c:pt idx="0">
                  <c:v>Ocorrência portuária evitada</c:v>
                </c:pt>
              </c:strCache>
            </c:strRef>
          </c:tx>
          <c:spPr>
            <a:ln w="762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Planilha2!$C$4:$N$4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Planilha2!$C$8:$N$8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30</c:v>
                </c:pt>
                <c:pt idx="6">
                  <c:v>40</c:v>
                </c:pt>
                <c:pt idx="7">
                  <c:v>50</c:v>
                </c:pt>
                <c:pt idx="8">
                  <c:v>60</c:v>
                </c:pt>
                <c:pt idx="9">
                  <c:v>65</c:v>
                </c:pt>
                <c:pt idx="10">
                  <c:v>70</c:v>
                </c:pt>
                <c:pt idx="11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53-447C-87E9-804429E24BB9}"/>
            </c:ext>
          </c:extLst>
        </c:ser>
        <c:ser>
          <c:idx val="4"/>
          <c:order val="4"/>
          <c:tx>
            <c:strRef>
              <c:f>Planilha2!$B$9</c:f>
              <c:strCache>
                <c:ptCount val="1"/>
                <c:pt idx="0">
                  <c:v>Quase-acidente</c:v>
                </c:pt>
              </c:strCache>
            </c:strRef>
          </c:tx>
          <c:spPr>
            <a:ln w="76200" cap="rnd">
              <a:solidFill>
                <a:srgbClr val="E37222"/>
              </a:solidFill>
              <a:round/>
            </a:ln>
            <a:effectLst/>
          </c:spPr>
          <c:marker>
            <c:symbol val="none"/>
          </c:marker>
          <c:cat>
            <c:strRef>
              <c:f>Planilha2!$C$4:$N$4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Planilha2!$C$9:$N$9</c:f>
              <c:numCache>
                <c:formatCode>General</c:formatCode>
                <c:ptCount val="12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25</c:v>
                </c:pt>
                <c:pt idx="6">
                  <c:v>35</c:v>
                </c:pt>
                <c:pt idx="7">
                  <c:v>45</c:v>
                </c:pt>
                <c:pt idx="8">
                  <c:v>55</c:v>
                </c:pt>
                <c:pt idx="9">
                  <c:v>60</c:v>
                </c:pt>
                <c:pt idx="10">
                  <c:v>65</c:v>
                </c:pt>
                <c:pt idx="11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53-447C-87E9-804429E24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197096"/>
        <c:axId val="574602832"/>
      </c:lineChart>
      <c:catAx>
        <c:axId val="57219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Vale Sans" panose="020B0503020204030204" pitchFamily="34" charset="0"/>
                <a:ea typeface="+mn-ea"/>
                <a:cs typeface="+mn-cs"/>
              </a:defRPr>
            </a:pPr>
            <a:endParaRPr lang="pt-BR"/>
          </a:p>
        </c:txPr>
        <c:crossAx val="574602832"/>
        <c:crosses val="autoZero"/>
        <c:auto val="1"/>
        <c:lblAlgn val="ctr"/>
        <c:lblOffset val="100"/>
        <c:noMultiLvlLbl val="0"/>
      </c:catAx>
      <c:valAx>
        <c:axId val="574602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7219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ale Sans" panose="020B0503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3200">
          <a:latin typeface="Vale Sans" panose="020B0503020204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FEA26A-1CC6-4179-B779-55DA99845F28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C3BBC02-DBF7-4E6F-816B-2AE567DE47CB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 é um </a:t>
          </a:r>
          <a:r>
            <a:rPr lang="pt-BR" sz="4800" b="1" dirty="0">
              <a:solidFill>
                <a:schemeClr val="bg1"/>
              </a:solidFill>
              <a:highlight>
                <a:srgbClr val="B63160"/>
              </a:highlight>
              <a:latin typeface="Vale Sans" panose="020B0503020204030204" pitchFamily="34" charset="0"/>
            </a:rPr>
            <a:t>Fardo</a:t>
          </a:r>
        </a:p>
      </dgm:t>
    </dgm:pt>
    <dgm:pt modelId="{56053F9F-13EF-46DE-8644-6DAF70968E6A}" type="parTrans" cxnId="{200CBD27-C5DA-41DB-A487-A6F7DD4F6521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1535788B-E5E1-4BCF-8FCE-6421F6C03790}" type="sibTrans" cxnId="{200CBD27-C5DA-41DB-A487-A6F7DD4F6521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95AC0C55-D6E6-4085-9F3A-D0134F5A2634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 é uma </a:t>
          </a:r>
          <a:r>
            <a:rPr lang="pt-BR" sz="4800" b="1" dirty="0">
              <a:solidFill>
                <a:schemeClr val="bg1"/>
              </a:solidFill>
              <a:highlight>
                <a:srgbClr val="E37222"/>
              </a:highlight>
              <a:latin typeface="Vale Sans" panose="020B0503020204030204" pitchFamily="34" charset="0"/>
            </a:rPr>
            <a:t>Obrigação</a:t>
          </a:r>
        </a:p>
      </dgm:t>
    </dgm:pt>
    <dgm:pt modelId="{EC1F40AE-23E9-492C-B23B-8873C5F3B9CA}" type="parTrans" cxnId="{798BA07B-4B3B-49D3-A7FD-680E2C72B90D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5B2613AD-CC1D-41D0-AFD5-3279FA8390A6}" type="sibTrans" cxnId="{798BA07B-4B3B-49D3-A7FD-680E2C72B90D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921ECC48-8311-4B2F-8EB7-49524E050B76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 é uma </a:t>
          </a:r>
          <a:r>
            <a:rPr lang="pt-BR" sz="4800" b="1" dirty="0">
              <a:solidFill>
                <a:schemeClr val="bg1"/>
              </a:solidFill>
              <a:highlight>
                <a:srgbClr val="E2AB11"/>
              </a:highlight>
              <a:latin typeface="Vale Sans" panose="020B0503020204030204" pitchFamily="34" charset="0"/>
            </a:rPr>
            <a:t>Prioridade</a:t>
          </a:r>
        </a:p>
      </dgm:t>
    </dgm:pt>
    <dgm:pt modelId="{EF18BC60-C5E7-4848-841F-0FC31D7CB99E}" type="parTrans" cxnId="{380ADD19-C902-4599-94D7-A069C8290198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711FD75E-F8C4-43A2-B964-1DBB3B4F1BB9}" type="sibTrans" cxnId="{380ADD19-C902-4599-94D7-A069C8290198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6A7A8E13-7C3C-454F-BEDB-0A483EF856FB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dirty="0">
              <a:solidFill>
                <a:srgbClr val="505152"/>
              </a:solidFill>
              <a:latin typeface="Vale Sans" panose="020B0503020204030204" pitchFamily="34" charset="0"/>
            </a:rPr>
            <a:t> é um </a:t>
          </a:r>
          <a:r>
            <a:rPr lang="pt-BR" sz="4800" b="1" dirty="0">
              <a:solidFill>
                <a:schemeClr val="bg1"/>
              </a:solidFill>
              <a:highlight>
                <a:srgbClr val="007E7A"/>
              </a:highlight>
              <a:latin typeface="Vale Sans" panose="020B0503020204030204" pitchFamily="34" charset="0"/>
            </a:rPr>
            <a:t>Valor</a:t>
          </a:r>
        </a:p>
      </dgm:t>
    </dgm:pt>
    <dgm:pt modelId="{25F1F2B4-4E01-451A-993C-566547FA3961}" type="parTrans" cxnId="{D7648DD1-8E09-4FF8-8C68-79D0BCA4DB82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EE6B991F-CB08-4DCE-BE71-499E1165341D}" type="sibTrans" cxnId="{D7648DD1-8E09-4FF8-8C68-79D0BCA4DB82}">
      <dgm:prSet/>
      <dgm:spPr/>
      <dgm:t>
        <a:bodyPr/>
        <a:lstStyle/>
        <a:p>
          <a:endParaRPr lang="pt-BR" sz="3200" b="1">
            <a:solidFill>
              <a:srgbClr val="505152"/>
            </a:solidFill>
            <a:latin typeface="Vale Sans" panose="020B0503020204030204" pitchFamily="34" charset="0"/>
          </a:endParaRPr>
        </a:p>
      </dgm:t>
    </dgm:pt>
    <dgm:pt modelId="{9DB2F5DB-EF82-4417-8DBF-0FC76E76E6A9}" type="pres">
      <dgm:prSet presAssocID="{91FEA26A-1CC6-4179-B779-55DA99845F28}" presName="rootnode" presStyleCnt="0">
        <dgm:presLayoutVars>
          <dgm:chMax/>
          <dgm:chPref/>
          <dgm:dir/>
          <dgm:animLvl val="lvl"/>
        </dgm:presLayoutVars>
      </dgm:prSet>
      <dgm:spPr/>
    </dgm:pt>
    <dgm:pt modelId="{6D4D7C29-73B6-4576-BEB1-37F961BDF60E}" type="pres">
      <dgm:prSet presAssocID="{3C3BBC02-DBF7-4E6F-816B-2AE567DE47CB}" presName="composite" presStyleCnt="0"/>
      <dgm:spPr/>
    </dgm:pt>
    <dgm:pt modelId="{236DC8FF-7B3E-49BB-B38C-4ADAB7B47E47}" type="pres">
      <dgm:prSet presAssocID="{3C3BBC02-DBF7-4E6F-816B-2AE567DE47CB}" presName="LShape" presStyleLbl="alignNode1" presStyleIdx="0" presStyleCnt="7"/>
      <dgm:spPr>
        <a:solidFill>
          <a:srgbClr val="B63160"/>
        </a:solidFill>
        <a:ln>
          <a:noFill/>
        </a:ln>
      </dgm:spPr>
    </dgm:pt>
    <dgm:pt modelId="{263FFEC2-8BDD-426C-B382-2854D159F23A}" type="pres">
      <dgm:prSet presAssocID="{3C3BBC02-DBF7-4E6F-816B-2AE567DE47CB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3F2D1415-7B43-4D69-9F4E-094F835F068A}" type="pres">
      <dgm:prSet presAssocID="{3C3BBC02-DBF7-4E6F-816B-2AE567DE47CB}" presName="Triangle" presStyleLbl="alignNode1" presStyleIdx="1" presStyleCnt="7"/>
      <dgm:spPr>
        <a:noFill/>
        <a:ln>
          <a:noFill/>
        </a:ln>
      </dgm:spPr>
    </dgm:pt>
    <dgm:pt modelId="{79EF3C3F-6DC1-4D27-8C50-CCB2C502684F}" type="pres">
      <dgm:prSet presAssocID="{1535788B-E5E1-4BCF-8FCE-6421F6C03790}" presName="sibTrans" presStyleCnt="0"/>
      <dgm:spPr/>
    </dgm:pt>
    <dgm:pt modelId="{1B333335-B270-4A33-B92A-B0C681270465}" type="pres">
      <dgm:prSet presAssocID="{1535788B-E5E1-4BCF-8FCE-6421F6C03790}" presName="space" presStyleCnt="0"/>
      <dgm:spPr/>
    </dgm:pt>
    <dgm:pt modelId="{AE48DA6D-2464-4B1F-8667-1ED1E08B4074}" type="pres">
      <dgm:prSet presAssocID="{95AC0C55-D6E6-4085-9F3A-D0134F5A2634}" presName="composite" presStyleCnt="0"/>
      <dgm:spPr/>
    </dgm:pt>
    <dgm:pt modelId="{5CCC77BB-8E50-4425-AC4F-03638851ECC7}" type="pres">
      <dgm:prSet presAssocID="{95AC0C55-D6E6-4085-9F3A-D0134F5A2634}" presName="LShape" presStyleLbl="alignNode1" presStyleIdx="2" presStyleCnt="7"/>
      <dgm:spPr>
        <a:solidFill>
          <a:srgbClr val="E37222"/>
        </a:solidFill>
        <a:ln>
          <a:noFill/>
        </a:ln>
      </dgm:spPr>
    </dgm:pt>
    <dgm:pt modelId="{984C83F2-8337-4C1E-B13E-B423BBE3DD41}" type="pres">
      <dgm:prSet presAssocID="{95AC0C55-D6E6-4085-9F3A-D0134F5A2634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BFD0BEC0-90DD-4F37-A526-3B4149E7FB16}" type="pres">
      <dgm:prSet presAssocID="{95AC0C55-D6E6-4085-9F3A-D0134F5A2634}" presName="Triangle" presStyleLbl="alignNode1" presStyleIdx="3" presStyleCnt="7"/>
      <dgm:spPr>
        <a:noFill/>
        <a:ln>
          <a:noFill/>
        </a:ln>
      </dgm:spPr>
    </dgm:pt>
    <dgm:pt modelId="{785B8170-28E7-4C84-8B33-E1AB3461AC95}" type="pres">
      <dgm:prSet presAssocID="{5B2613AD-CC1D-41D0-AFD5-3279FA8390A6}" presName="sibTrans" presStyleCnt="0"/>
      <dgm:spPr/>
    </dgm:pt>
    <dgm:pt modelId="{3DC64F21-772F-49BC-BB67-F5FD96755E5D}" type="pres">
      <dgm:prSet presAssocID="{5B2613AD-CC1D-41D0-AFD5-3279FA8390A6}" presName="space" presStyleCnt="0"/>
      <dgm:spPr/>
    </dgm:pt>
    <dgm:pt modelId="{6084C7F6-28AD-4456-AE5C-411140B6E558}" type="pres">
      <dgm:prSet presAssocID="{921ECC48-8311-4B2F-8EB7-49524E050B76}" presName="composite" presStyleCnt="0"/>
      <dgm:spPr/>
    </dgm:pt>
    <dgm:pt modelId="{4E3DC221-B0C3-4D16-89EE-E72D66093FDE}" type="pres">
      <dgm:prSet presAssocID="{921ECC48-8311-4B2F-8EB7-49524E050B76}" presName="LShape" presStyleLbl="alignNode1" presStyleIdx="4" presStyleCnt="7"/>
      <dgm:spPr>
        <a:solidFill>
          <a:srgbClr val="E2AB11"/>
        </a:solidFill>
        <a:ln>
          <a:noFill/>
        </a:ln>
      </dgm:spPr>
    </dgm:pt>
    <dgm:pt modelId="{4EB67D53-D443-402F-AF18-490D547B14C9}" type="pres">
      <dgm:prSet presAssocID="{921ECC48-8311-4B2F-8EB7-49524E050B76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C8D3C12-F85C-4B1A-A2A7-C3092C5B7F66}" type="pres">
      <dgm:prSet presAssocID="{921ECC48-8311-4B2F-8EB7-49524E050B76}" presName="Triangle" presStyleLbl="alignNode1" presStyleIdx="5" presStyleCnt="7"/>
      <dgm:spPr>
        <a:noFill/>
        <a:ln>
          <a:noFill/>
        </a:ln>
      </dgm:spPr>
    </dgm:pt>
    <dgm:pt modelId="{3679440D-EB47-4595-B1A7-D28CF4675FB5}" type="pres">
      <dgm:prSet presAssocID="{711FD75E-F8C4-43A2-B964-1DBB3B4F1BB9}" presName="sibTrans" presStyleCnt="0"/>
      <dgm:spPr/>
    </dgm:pt>
    <dgm:pt modelId="{D6BF1436-5599-4927-ACB3-4C58A4541393}" type="pres">
      <dgm:prSet presAssocID="{711FD75E-F8C4-43A2-B964-1DBB3B4F1BB9}" presName="space" presStyleCnt="0"/>
      <dgm:spPr/>
    </dgm:pt>
    <dgm:pt modelId="{9162D963-A6AA-4A21-9EC9-6A688CECF13F}" type="pres">
      <dgm:prSet presAssocID="{6A7A8E13-7C3C-454F-BEDB-0A483EF856FB}" presName="composite" presStyleCnt="0"/>
      <dgm:spPr/>
    </dgm:pt>
    <dgm:pt modelId="{E86D0ACF-7182-4330-9AE3-33ABA3601E14}" type="pres">
      <dgm:prSet presAssocID="{6A7A8E13-7C3C-454F-BEDB-0A483EF856FB}" presName="LShape" presStyleLbl="alignNode1" presStyleIdx="6" presStyleCnt="7"/>
      <dgm:spPr>
        <a:solidFill>
          <a:srgbClr val="007E7A"/>
        </a:solidFill>
        <a:ln>
          <a:noFill/>
        </a:ln>
      </dgm:spPr>
    </dgm:pt>
    <dgm:pt modelId="{16C05CB0-1701-4AF8-B539-2792633F7912}" type="pres">
      <dgm:prSet presAssocID="{6A7A8E13-7C3C-454F-BEDB-0A483EF856FB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2DB4907-145D-4672-A63A-15435C20A60E}" type="presOf" srcId="{3C3BBC02-DBF7-4E6F-816B-2AE567DE47CB}" destId="{263FFEC2-8BDD-426C-B382-2854D159F23A}" srcOrd="0" destOrd="0" presId="urn:microsoft.com/office/officeart/2009/3/layout/StepUpProcess"/>
    <dgm:cxn modelId="{380ADD19-C902-4599-94D7-A069C8290198}" srcId="{91FEA26A-1CC6-4179-B779-55DA99845F28}" destId="{921ECC48-8311-4B2F-8EB7-49524E050B76}" srcOrd="2" destOrd="0" parTransId="{EF18BC60-C5E7-4848-841F-0FC31D7CB99E}" sibTransId="{711FD75E-F8C4-43A2-B964-1DBB3B4F1BB9}"/>
    <dgm:cxn modelId="{200CBD27-C5DA-41DB-A487-A6F7DD4F6521}" srcId="{91FEA26A-1CC6-4179-B779-55DA99845F28}" destId="{3C3BBC02-DBF7-4E6F-816B-2AE567DE47CB}" srcOrd="0" destOrd="0" parTransId="{56053F9F-13EF-46DE-8644-6DAF70968E6A}" sibTransId="{1535788B-E5E1-4BCF-8FCE-6421F6C03790}"/>
    <dgm:cxn modelId="{953F7129-5E2D-489A-94CB-BF1F90A4314F}" type="presOf" srcId="{921ECC48-8311-4B2F-8EB7-49524E050B76}" destId="{4EB67D53-D443-402F-AF18-490D547B14C9}" srcOrd="0" destOrd="0" presId="urn:microsoft.com/office/officeart/2009/3/layout/StepUpProcess"/>
    <dgm:cxn modelId="{798BA07B-4B3B-49D3-A7FD-680E2C72B90D}" srcId="{91FEA26A-1CC6-4179-B779-55DA99845F28}" destId="{95AC0C55-D6E6-4085-9F3A-D0134F5A2634}" srcOrd="1" destOrd="0" parTransId="{EC1F40AE-23E9-492C-B23B-8873C5F3B9CA}" sibTransId="{5B2613AD-CC1D-41D0-AFD5-3279FA8390A6}"/>
    <dgm:cxn modelId="{55D732B4-10E3-44F1-B638-AC2C118CCAB2}" type="presOf" srcId="{6A7A8E13-7C3C-454F-BEDB-0A483EF856FB}" destId="{16C05CB0-1701-4AF8-B539-2792633F7912}" srcOrd="0" destOrd="0" presId="urn:microsoft.com/office/officeart/2009/3/layout/StepUpProcess"/>
    <dgm:cxn modelId="{9B0E9AB7-439F-48FD-993C-1F045D31A9A9}" type="presOf" srcId="{91FEA26A-1CC6-4179-B779-55DA99845F28}" destId="{9DB2F5DB-EF82-4417-8DBF-0FC76E76E6A9}" srcOrd="0" destOrd="0" presId="urn:microsoft.com/office/officeart/2009/3/layout/StepUpProcess"/>
    <dgm:cxn modelId="{D7648DD1-8E09-4FF8-8C68-79D0BCA4DB82}" srcId="{91FEA26A-1CC6-4179-B779-55DA99845F28}" destId="{6A7A8E13-7C3C-454F-BEDB-0A483EF856FB}" srcOrd="3" destOrd="0" parTransId="{25F1F2B4-4E01-451A-993C-566547FA3961}" sibTransId="{EE6B991F-CB08-4DCE-BE71-499E1165341D}"/>
    <dgm:cxn modelId="{057ACAE2-CB85-40CB-A06B-3BFF00B6AB54}" type="presOf" srcId="{95AC0C55-D6E6-4085-9F3A-D0134F5A2634}" destId="{984C83F2-8337-4C1E-B13E-B423BBE3DD41}" srcOrd="0" destOrd="0" presId="urn:microsoft.com/office/officeart/2009/3/layout/StepUpProcess"/>
    <dgm:cxn modelId="{F16A1BA8-5972-4419-BC13-E7DB639D4E14}" type="presParOf" srcId="{9DB2F5DB-EF82-4417-8DBF-0FC76E76E6A9}" destId="{6D4D7C29-73B6-4576-BEB1-37F961BDF60E}" srcOrd="0" destOrd="0" presId="urn:microsoft.com/office/officeart/2009/3/layout/StepUpProcess"/>
    <dgm:cxn modelId="{9DEEC375-663D-4AAD-BB06-4A0D9DAC3235}" type="presParOf" srcId="{6D4D7C29-73B6-4576-BEB1-37F961BDF60E}" destId="{236DC8FF-7B3E-49BB-B38C-4ADAB7B47E47}" srcOrd="0" destOrd="0" presId="urn:microsoft.com/office/officeart/2009/3/layout/StepUpProcess"/>
    <dgm:cxn modelId="{43263944-73C4-4C7E-98D9-FF062D4EC613}" type="presParOf" srcId="{6D4D7C29-73B6-4576-BEB1-37F961BDF60E}" destId="{263FFEC2-8BDD-426C-B382-2854D159F23A}" srcOrd="1" destOrd="0" presId="urn:microsoft.com/office/officeart/2009/3/layout/StepUpProcess"/>
    <dgm:cxn modelId="{07E57F62-5EF4-4E52-B23E-97EDEFBB21FD}" type="presParOf" srcId="{6D4D7C29-73B6-4576-BEB1-37F961BDF60E}" destId="{3F2D1415-7B43-4D69-9F4E-094F835F068A}" srcOrd="2" destOrd="0" presId="urn:microsoft.com/office/officeart/2009/3/layout/StepUpProcess"/>
    <dgm:cxn modelId="{347494DD-48A3-4850-94F0-268F3B93CD9C}" type="presParOf" srcId="{9DB2F5DB-EF82-4417-8DBF-0FC76E76E6A9}" destId="{79EF3C3F-6DC1-4D27-8C50-CCB2C502684F}" srcOrd="1" destOrd="0" presId="urn:microsoft.com/office/officeart/2009/3/layout/StepUpProcess"/>
    <dgm:cxn modelId="{B57183D1-E4DE-4E95-96F0-6BC98A5EDC4B}" type="presParOf" srcId="{79EF3C3F-6DC1-4D27-8C50-CCB2C502684F}" destId="{1B333335-B270-4A33-B92A-B0C681270465}" srcOrd="0" destOrd="0" presId="urn:microsoft.com/office/officeart/2009/3/layout/StepUpProcess"/>
    <dgm:cxn modelId="{CAE8C1C4-0264-408A-A45D-7E27A74002AE}" type="presParOf" srcId="{9DB2F5DB-EF82-4417-8DBF-0FC76E76E6A9}" destId="{AE48DA6D-2464-4B1F-8667-1ED1E08B4074}" srcOrd="2" destOrd="0" presId="urn:microsoft.com/office/officeart/2009/3/layout/StepUpProcess"/>
    <dgm:cxn modelId="{0B069AC5-87D3-44F0-AC4B-39FE07AAA9BF}" type="presParOf" srcId="{AE48DA6D-2464-4B1F-8667-1ED1E08B4074}" destId="{5CCC77BB-8E50-4425-AC4F-03638851ECC7}" srcOrd="0" destOrd="0" presId="urn:microsoft.com/office/officeart/2009/3/layout/StepUpProcess"/>
    <dgm:cxn modelId="{9C981531-F5F7-4F35-B6D4-3C68F968BB28}" type="presParOf" srcId="{AE48DA6D-2464-4B1F-8667-1ED1E08B4074}" destId="{984C83F2-8337-4C1E-B13E-B423BBE3DD41}" srcOrd="1" destOrd="0" presId="urn:microsoft.com/office/officeart/2009/3/layout/StepUpProcess"/>
    <dgm:cxn modelId="{7F04C910-8013-4072-8D2E-729D497EA972}" type="presParOf" srcId="{AE48DA6D-2464-4B1F-8667-1ED1E08B4074}" destId="{BFD0BEC0-90DD-4F37-A526-3B4149E7FB16}" srcOrd="2" destOrd="0" presId="urn:microsoft.com/office/officeart/2009/3/layout/StepUpProcess"/>
    <dgm:cxn modelId="{9BCAA561-7362-4CAA-89CC-04DE3CFE2D60}" type="presParOf" srcId="{9DB2F5DB-EF82-4417-8DBF-0FC76E76E6A9}" destId="{785B8170-28E7-4C84-8B33-E1AB3461AC95}" srcOrd="3" destOrd="0" presId="urn:microsoft.com/office/officeart/2009/3/layout/StepUpProcess"/>
    <dgm:cxn modelId="{B55FB0E7-4AD1-48D4-AE97-A7B474BFD6E0}" type="presParOf" srcId="{785B8170-28E7-4C84-8B33-E1AB3461AC95}" destId="{3DC64F21-772F-49BC-BB67-F5FD96755E5D}" srcOrd="0" destOrd="0" presId="urn:microsoft.com/office/officeart/2009/3/layout/StepUpProcess"/>
    <dgm:cxn modelId="{BFD7D853-E3A2-4C7B-85CA-B7DCF1DD9A84}" type="presParOf" srcId="{9DB2F5DB-EF82-4417-8DBF-0FC76E76E6A9}" destId="{6084C7F6-28AD-4456-AE5C-411140B6E558}" srcOrd="4" destOrd="0" presId="urn:microsoft.com/office/officeart/2009/3/layout/StepUpProcess"/>
    <dgm:cxn modelId="{988ED1BD-8EBF-4141-8F50-9778FB1FCA04}" type="presParOf" srcId="{6084C7F6-28AD-4456-AE5C-411140B6E558}" destId="{4E3DC221-B0C3-4D16-89EE-E72D66093FDE}" srcOrd="0" destOrd="0" presId="urn:microsoft.com/office/officeart/2009/3/layout/StepUpProcess"/>
    <dgm:cxn modelId="{DF4C0EE8-3A71-437F-8FAD-3DDA21FFEACF}" type="presParOf" srcId="{6084C7F6-28AD-4456-AE5C-411140B6E558}" destId="{4EB67D53-D443-402F-AF18-490D547B14C9}" srcOrd="1" destOrd="0" presId="urn:microsoft.com/office/officeart/2009/3/layout/StepUpProcess"/>
    <dgm:cxn modelId="{74B8224B-5349-4EAD-B7D3-9630BDFCEDFB}" type="presParOf" srcId="{6084C7F6-28AD-4456-AE5C-411140B6E558}" destId="{9C8D3C12-F85C-4B1A-A2A7-C3092C5B7F66}" srcOrd="2" destOrd="0" presId="urn:microsoft.com/office/officeart/2009/3/layout/StepUpProcess"/>
    <dgm:cxn modelId="{2C6B3895-CED5-4362-ACE7-C8B8F9F4BEFA}" type="presParOf" srcId="{9DB2F5DB-EF82-4417-8DBF-0FC76E76E6A9}" destId="{3679440D-EB47-4595-B1A7-D28CF4675FB5}" srcOrd="5" destOrd="0" presId="urn:microsoft.com/office/officeart/2009/3/layout/StepUpProcess"/>
    <dgm:cxn modelId="{D1953646-663D-48A6-A397-B93620DCA3E2}" type="presParOf" srcId="{3679440D-EB47-4595-B1A7-D28CF4675FB5}" destId="{D6BF1436-5599-4927-ACB3-4C58A4541393}" srcOrd="0" destOrd="0" presId="urn:microsoft.com/office/officeart/2009/3/layout/StepUpProcess"/>
    <dgm:cxn modelId="{B3EABF18-12E2-4DB5-99FA-C20DCE91AC46}" type="presParOf" srcId="{9DB2F5DB-EF82-4417-8DBF-0FC76E76E6A9}" destId="{9162D963-A6AA-4A21-9EC9-6A688CECF13F}" srcOrd="6" destOrd="0" presId="urn:microsoft.com/office/officeart/2009/3/layout/StepUpProcess"/>
    <dgm:cxn modelId="{7D0DDE06-F356-4627-9526-AD0E498EB47D}" type="presParOf" srcId="{9162D963-A6AA-4A21-9EC9-6A688CECF13F}" destId="{E86D0ACF-7182-4330-9AE3-33ABA3601E14}" srcOrd="0" destOrd="0" presId="urn:microsoft.com/office/officeart/2009/3/layout/StepUpProcess"/>
    <dgm:cxn modelId="{48B12AC3-09C3-4D2E-AEB0-E571534DD84B}" type="presParOf" srcId="{9162D963-A6AA-4A21-9EC9-6A688CECF13F}" destId="{16C05CB0-1701-4AF8-B539-2792633F7912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DC8FF-7B3E-49BB-B38C-4ADAB7B47E47}">
      <dsp:nvSpPr>
        <dsp:cNvPr id="0" name=""/>
        <dsp:cNvSpPr/>
      </dsp:nvSpPr>
      <dsp:spPr>
        <a:xfrm rot="5400000">
          <a:off x="1066472" y="4170578"/>
          <a:ext cx="3197161" cy="5320004"/>
        </a:xfrm>
        <a:prstGeom prst="corner">
          <a:avLst>
            <a:gd name="adj1" fmla="val 16120"/>
            <a:gd name="adj2" fmla="val 16110"/>
          </a:avLst>
        </a:prstGeom>
        <a:solidFill>
          <a:srgbClr val="B6316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FFEC2-8BDD-426C-B382-2854D159F23A}">
      <dsp:nvSpPr>
        <dsp:cNvPr id="0" name=""/>
        <dsp:cNvSpPr/>
      </dsp:nvSpPr>
      <dsp:spPr>
        <a:xfrm>
          <a:off x="532786" y="5760113"/>
          <a:ext cx="4802930" cy="4210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kern="1200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 é um </a:t>
          </a:r>
          <a:r>
            <a:rPr lang="pt-BR" sz="4800" b="1" kern="1200" dirty="0">
              <a:solidFill>
                <a:schemeClr val="bg1"/>
              </a:solidFill>
              <a:highlight>
                <a:srgbClr val="B63160"/>
              </a:highlight>
              <a:latin typeface="Vale Sans" panose="020B0503020204030204" pitchFamily="34" charset="0"/>
            </a:rPr>
            <a:t>Fardo</a:t>
          </a:r>
        </a:p>
      </dsp:txBody>
      <dsp:txXfrm>
        <a:off x="532786" y="5760113"/>
        <a:ext cx="4802930" cy="4210049"/>
      </dsp:txXfrm>
    </dsp:sp>
    <dsp:sp modelId="{3F2D1415-7B43-4D69-9F4E-094F835F068A}">
      <dsp:nvSpPr>
        <dsp:cNvPr id="0" name=""/>
        <dsp:cNvSpPr/>
      </dsp:nvSpPr>
      <dsp:spPr>
        <a:xfrm>
          <a:off x="4429503" y="3778913"/>
          <a:ext cx="906213" cy="906213"/>
        </a:xfrm>
        <a:prstGeom prst="triangle">
          <a:avLst>
            <a:gd name="adj" fmla="val 10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C77BB-8E50-4425-AC4F-03638851ECC7}">
      <dsp:nvSpPr>
        <dsp:cNvPr id="0" name=""/>
        <dsp:cNvSpPr/>
      </dsp:nvSpPr>
      <dsp:spPr>
        <a:xfrm rot="5400000">
          <a:off x="6946197" y="2715634"/>
          <a:ext cx="3197161" cy="5320004"/>
        </a:xfrm>
        <a:prstGeom prst="corner">
          <a:avLst>
            <a:gd name="adj1" fmla="val 16120"/>
            <a:gd name="adj2" fmla="val 16110"/>
          </a:avLst>
        </a:prstGeom>
        <a:solidFill>
          <a:srgbClr val="E3722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C83F2-8337-4C1E-B13E-B423BBE3DD41}">
      <dsp:nvSpPr>
        <dsp:cNvPr id="0" name=""/>
        <dsp:cNvSpPr/>
      </dsp:nvSpPr>
      <dsp:spPr>
        <a:xfrm>
          <a:off x="6412511" y="4305170"/>
          <a:ext cx="4802930" cy="4210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kern="1200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 é uma </a:t>
          </a:r>
          <a:r>
            <a:rPr lang="pt-BR" sz="4800" b="1" kern="1200" dirty="0">
              <a:solidFill>
                <a:schemeClr val="bg1"/>
              </a:solidFill>
              <a:highlight>
                <a:srgbClr val="E37222"/>
              </a:highlight>
              <a:latin typeface="Vale Sans" panose="020B0503020204030204" pitchFamily="34" charset="0"/>
            </a:rPr>
            <a:t>Obrigação</a:t>
          </a:r>
        </a:p>
      </dsp:txBody>
      <dsp:txXfrm>
        <a:off x="6412511" y="4305170"/>
        <a:ext cx="4802930" cy="4210049"/>
      </dsp:txXfrm>
    </dsp:sp>
    <dsp:sp modelId="{BFD0BEC0-90DD-4F37-A526-3B4149E7FB16}">
      <dsp:nvSpPr>
        <dsp:cNvPr id="0" name=""/>
        <dsp:cNvSpPr/>
      </dsp:nvSpPr>
      <dsp:spPr>
        <a:xfrm>
          <a:off x="10309228" y="2323970"/>
          <a:ext cx="906213" cy="906213"/>
        </a:xfrm>
        <a:prstGeom prst="triangle">
          <a:avLst>
            <a:gd name="adj" fmla="val 10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DC221-B0C3-4D16-89EE-E72D66093FDE}">
      <dsp:nvSpPr>
        <dsp:cNvPr id="0" name=""/>
        <dsp:cNvSpPr/>
      </dsp:nvSpPr>
      <dsp:spPr>
        <a:xfrm rot="5400000">
          <a:off x="12825921" y="1260691"/>
          <a:ext cx="3197161" cy="5320004"/>
        </a:xfrm>
        <a:prstGeom prst="corner">
          <a:avLst>
            <a:gd name="adj1" fmla="val 16120"/>
            <a:gd name="adj2" fmla="val 16110"/>
          </a:avLst>
        </a:prstGeom>
        <a:solidFill>
          <a:srgbClr val="E2AB1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67D53-D443-402F-AF18-490D547B14C9}">
      <dsp:nvSpPr>
        <dsp:cNvPr id="0" name=""/>
        <dsp:cNvSpPr/>
      </dsp:nvSpPr>
      <dsp:spPr>
        <a:xfrm>
          <a:off x="12292236" y="2850226"/>
          <a:ext cx="4802930" cy="4210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kern="1200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 é uma </a:t>
          </a:r>
          <a:r>
            <a:rPr lang="pt-BR" sz="4800" b="1" kern="1200" dirty="0">
              <a:solidFill>
                <a:schemeClr val="bg1"/>
              </a:solidFill>
              <a:highlight>
                <a:srgbClr val="E2AB11"/>
              </a:highlight>
              <a:latin typeface="Vale Sans" panose="020B0503020204030204" pitchFamily="34" charset="0"/>
            </a:rPr>
            <a:t>Prioridade</a:t>
          </a:r>
        </a:p>
      </dsp:txBody>
      <dsp:txXfrm>
        <a:off x="12292236" y="2850226"/>
        <a:ext cx="4802930" cy="4210049"/>
      </dsp:txXfrm>
    </dsp:sp>
    <dsp:sp modelId="{9C8D3C12-F85C-4B1A-A2A7-C3092C5B7F66}">
      <dsp:nvSpPr>
        <dsp:cNvPr id="0" name=""/>
        <dsp:cNvSpPr/>
      </dsp:nvSpPr>
      <dsp:spPr>
        <a:xfrm>
          <a:off x="16188953" y="869026"/>
          <a:ext cx="906213" cy="906213"/>
        </a:xfrm>
        <a:prstGeom prst="triangle">
          <a:avLst>
            <a:gd name="adj" fmla="val 10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D0ACF-7182-4330-9AE3-33ABA3601E14}">
      <dsp:nvSpPr>
        <dsp:cNvPr id="0" name=""/>
        <dsp:cNvSpPr/>
      </dsp:nvSpPr>
      <dsp:spPr>
        <a:xfrm rot="5400000">
          <a:off x="18705646" y="-194252"/>
          <a:ext cx="3197161" cy="5320004"/>
        </a:xfrm>
        <a:prstGeom prst="corner">
          <a:avLst>
            <a:gd name="adj1" fmla="val 16120"/>
            <a:gd name="adj2" fmla="val 16110"/>
          </a:avLst>
        </a:prstGeom>
        <a:solidFill>
          <a:srgbClr val="007E7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05CB0-1701-4AF8-B539-2792633F7912}">
      <dsp:nvSpPr>
        <dsp:cNvPr id="0" name=""/>
        <dsp:cNvSpPr/>
      </dsp:nvSpPr>
      <dsp:spPr>
        <a:xfrm>
          <a:off x="18171960" y="1395282"/>
          <a:ext cx="4802930" cy="4210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A </a:t>
          </a:r>
          <a:r>
            <a:rPr lang="pt-BR" sz="4800" b="1" kern="1200" dirty="0">
              <a:solidFill>
                <a:srgbClr val="505152"/>
              </a:solidFill>
              <a:latin typeface="Vale Sans" panose="020B0503020204030204" pitchFamily="34" charset="0"/>
            </a:rPr>
            <a:t>Segurança</a:t>
          </a:r>
          <a:r>
            <a:rPr lang="pt-BR" sz="4800" b="0" kern="1200" dirty="0">
              <a:solidFill>
                <a:srgbClr val="505152"/>
              </a:solidFill>
              <a:latin typeface="Vale Sans" panose="020B0503020204030204" pitchFamily="34" charset="0"/>
            </a:rPr>
            <a:t> é um </a:t>
          </a:r>
          <a:r>
            <a:rPr lang="pt-BR" sz="4800" b="1" kern="1200" dirty="0">
              <a:solidFill>
                <a:schemeClr val="bg1"/>
              </a:solidFill>
              <a:highlight>
                <a:srgbClr val="007E7A"/>
              </a:highlight>
              <a:latin typeface="Vale Sans" panose="020B0503020204030204" pitchFamily="34" charset="0"/>
            </a:rPr>
            <a:t>Valor</a:t>
          </a:r>
        </a:p>
      </dsp:txBody>
      <dsp:txXfrm>
        <a:off x="18171960" y="1395282"/>
        <a:ext cx="4802930" cy="4210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dirty="0"/>
              <a:t>Somos Portos Sul, 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ficamos no Rio de Janeiro e nossas operações são compostas pelo </a:t>
            </a:r>
            <a:r>
              <a:rPr lang="pt-BR" dirty="0">
                <a:solidFill>
                  <a:srgbClr val="007E79"/>
                </a:solidFill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Terminal da Ilha Guaíba (TIG)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 e pela </a:t>
            </a:r>
            <a:r>
              <a:rPr lang="pt-BR" sz="2400" b="0" dirty="0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Companhia Portuária da Baia de </a:t>
            </a:r>
            <a:r>
              <a:rPr lang="pt-BR" sz="2400" b="0" dirty="0" err="1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Sepetiba</a:t>
            </a:r>
            <a:r>
              <a:rPr lang="pt-BR" sz="2400" b="0" dirty="0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 (CPBS)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, na região da Costa Verde. São 2 terminais para carregamento de minério de ferro com capacidade de embarque de mais de 75 milhões de toneladas por ano. Também operamos o virador de vagões na </a:t>
            </a:r>
            <a:r>
              <a:rPr lang="pt-BR" sz="2400" b="0" dirty="0" err="1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Ternium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, localizada em Santa Cruz (RJ).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4543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Toda jornada tem um ponto de partida. A nossa pode ser ilustrada pelos níveis de liderança de segurança do Kristen Bell </a:t>
            </a:r>
            <a:r>
              <a:rPr lang="pt-BR" dirty="0" err="1"/>
              <a:t>Group</a:t>
            </a:r>
            <a:r>
              <a:rPr lang="pt-BR" dirty="0"/>
              <a:t>. Para a Vale, o valor mais importante é “A vida em primeiro lugar”. Porém em Portos Sul estávamos em outra realidade, traduzida pela baixa mobilização para análise de riscos da tarefa, baixo engajamento, liderança não estava no jogo, o que contribuiu com o cenário com muitas ocorrências pessoais, inclusive com fatalidade.</a:t>
            </a:r>
          </a:p>
        </p:txBody>
      </p:sp>
    </p:spTree>
    <p:extLst>
      <p:ext uri="{BB962C8B-B14F-4D97-AF65-F5344CB8AC3E}">
        <p14:creationId xmlns:p14="http://schemas.microsoft.com/office/powerpoint/2010/main" val="877643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Dessa forma, chegamos à seguinte percepção: A Segurança deve ser enxergada como um valor e estratégia fundamentais. Afinal, não existe produção sem Segurança.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0888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Toda jornada tem um ponto de partida. A nossa pode ser ilustrada pelos níveis de liderança de segurança do Kristen Bell </a:t>
            </a:r>
            <a:r>
              <a:rPr lang="pt-BR" dirty="0" err="1"/>
              <a:t>Group</a:t>
            </a:r>
            <a:r>
              <a:rPr lang="pt-BR" dirty="0"/>
              <a:t>. Para a Vale, o valor mais importante é “A vida em primeiro lugar”. Porém em Portos Sul estávamos em outra realidade, traduzida pela baixa mobilização para análise de riscos da tarefa, baixo engajamento, liderança não estava no jogo, o que contribuiu com o cenário com muitas ocorrências pessoais, inclusive com fatalidade.</a:t>
            </a:r>
          </a:p>
        </p:txBody>
      </p:sp>
    </p:spTree>
    <p:extLst>
      <p:ext uri="{BB962C8B-B14F-4D97-AF65-F5344CB8AC3E}">
        <p14:creationId xmlns:p14="http://schemas.microsoft.com/office/powerpoint/2010/main" val="2977347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570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747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974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839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8184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2567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0587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9236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4816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5278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1601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4058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9803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0304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528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g_field_ppt_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32700"/>
            <a:ext cx="24388234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vale_c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067" y="561977"/>
            <a:ext cx="638810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59939" y="6153165"/>
            <a:ext cx="14160502" cy="1177926"/>
          </a:xfrm>
        </p:spPr>
        <p:txBody>
          <a:bodyPr/>
          <a:lstStyle>
            <a:lvl1pPr>
              <a:lnSpc>
                <a:spcPct val="50000"/>
              </a:lnSpc>
              <a:spcBef>
                <a:spcPct val="60000"/>
              </a:spcBef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Clique para editar o estilo do subtítulo mestre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083734" y="3587750"/>
            <a:ext cx="20726400" cy="2286000"/>
          </a:xfrm>
        </p:spPr>
        <p:txBody>
          <a:bodyPr/>
          <a:lstStyle>
            <a:lvl1pPr>
              <a:defRPr sz="9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pt-BR" noProof="0"/>
              <a:t>Clique para editar o estilo do título mestre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159945" y="844565"/>
            <a:ext cx="3361266" cy="619126"/>
          </a:xfrm>
        </p:spPr>
        <p:txBody>
          <a:bodyPr/>
          <a:lstStyle>
            <a:lvl1pPr>
              <a:defRPr>
                <a:solidFill>
                  <a:srgbClr val="80808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15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8091F0-5E13-45A9-882D-242D1FE99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49B5F1-0665-416C-9E49-1191BCED2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B8F3C5-FB9E-4E86-A028-9DD34AAA9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748888-7370-4A69-B959-3B73CBE2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71CA62-5EB9-450A-A65B-DDF047FB4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774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F5CBC-DCA9-41E9-A2CE-2F930B32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22FC57-EC22-4BFB-9797-1B6186672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07B68-7D9D-4424-A447-7846F51F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B87472-ED1E-47AD-B5FE-36E58536F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4C9CDD-F0A7-4CD2-8F26-78D7BD0E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167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04896-1ACC-4E84-9698-2ED81227E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8C9157-DAEE-4BED-B675-3AFF93027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8D0D85-797B-490C-BDF7-4E4A10D4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ECDA1-B76D-446D-A7DD-8BC7334D5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C5CB54-8720-48BA-8EBF-8B3BADA1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910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95B2D-0FE7-4B3C-91F2-2A3E4A76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34AAEE-ADE9-4B91-A2CB-7B7B895F7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D8348FB-D7BF-41CA-9C37-BE46BBEE0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24EC28-7CE7-4D06-BDB2-73949001B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42D1E4-1CBB-4DF2-99EB-620D0453C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DDC89F-EDB0-49DE-9B1F-840D3991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7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626E0-B9E1-4588-AA81-1B5F1716D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217378-CF51-4F00-A972-E9D253CB7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D85983-48B9-4745-9F0D-7AE9A03B7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DF35AC5-277A-48DF-BB4A-A3F5FFFFE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0E75AB-AE69-438F-B51B-3BDF070EB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B564959-5D8E-4820-B44A-9E8DE6DA4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432092B-43C9-42B8-B5F2-FA7D535C2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97BE861-2F02-485E-9B2C-FB215317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213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D024F-13B2-4C22-8E0F-3B7C37000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A4CD993-1708-437E-BC9A-2E5C513C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28F200-D6EE-4620-955C-247D83447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D7A35C0-6ED7-4A94-A4E5-B14427FBB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520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E9074BF-3DA4-419F-B043-2F9EBA01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77985D0-D649-4786-A6EE-75006276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C2680E-6D6C-471A-9291-8A9BE1C3A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038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3AE0EE-218A-4147-9012-35A05860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CD6FE7-EE3D-4321-86EE-AC2EC7ED6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823A8E-8616-47B7-81F5-3FFBFEFBB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F977D3-AD0B-4627-8D16-3F06CDA04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5C7A37-D490-4366-A5A9-ACF16687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54AEB7-A524-4614-BBC0-2FCFB057C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92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0FF03-021C-4C7A-88CA-6CA306B4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0D945D3-95F0-4A65-B20B-5CEC58CC8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AD1BCB-0ACE-4320-85AE-6409666B1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CEA183-C110-4572-B546-D8BE3ED9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E7A858-9F7F-4CD3-95B2-F2EF5BF9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AACA38-824E-40BE-820F-9931B9246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643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136FE-3CCC-43C8-AFAA-F00A8A6D7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7B775EC-7D20-4D2F-B87F-18CF575B8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EDA41A-4C1F-411F-A9C4-6FB99B94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5807D6-720A-4972-B36F-F3A3D869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A9AD2B-C151-4E54-9C81-566DFF95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981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F8A423-7B08-43E4-9A38-42EA5956C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011A7E-DCD7-4F0E-B0FA-817E7C479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50A207-AC83-43E1-BE42-3B8AC51C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818172-259F-4F39-BFA6-099EAEA6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5F3DC7-2CB6-48FF-A888-B32C3C58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0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A38F2D6-E46C-4005-9C7C-D04E2296C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F47DFC-59B6-4CF7-961A-E7D5C4B3C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11E50A-EB62-4F89-BEF0-9BFE14D20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6BC7-5203-425A-B837-0ACA9E3973ED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F3DF7C-0AEB-45B2-811B-259B13C3E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04F9B-0203-40AF-A65F-50CA6E719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CC3D7-35B4-4577-AF82-22CB0E059D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78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chart" Target="../charts/chart3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chart" Target="../charts/chart4.xml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slide" Target="slide23.xml"/><Relationship Id="rId3" Type="http://schemas.openxmlformats.org/officeDocument/2006/relationships/image" Target="../media/image36.png"/><Relationship Id="rId7" Type="http://schemas.openxmlformats.org/officeDocument/2006/relationships/slide" Target="slide21.xml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11" Type="http://schemas.openxmlformats.org/officeDocument/2006/relationships/image" Target="../media/image38.png"/><Relationship Id="rId5" Type="http://schemas.openxmlformats.org/officeDocument/2006/relationships/image" Target="../media/image36.png"/><Relationship Id="rId10" Type="http://schemas.openxmlformats.org/officeDocument/2006/relationships/slide" Target="slide22.xml"/><Relationship Id="rId4" Type="http://schemas.openxmlformats.org/officeDocument/2006/relationships/slide" Target="slide20.xml"/><Relationship Id="rId9" Type="http://schemas.openxmlformats.org/officeDocument/2006/relationships/image" Target="../media/image38.png"/><Relationship Id="rId1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Relationship Id="rId9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eg"/><Relationship Id="rId11" Type="http://schemas.openxmlformats.org/officeDocument/2006/relationships/image" Target="../media/image54.jpg"/><Relationship Id="rId5" Type="http://schemas.openxmlformats.org/officeDocument/2006/relationships/image" Target="../media/image48.jp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svg"/><Relationship Id="rId10" Type="http://schemas.openxmlformats.org/officeDocument/2006/relationships/image" Target="../media/image63.jpe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8.jpeg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Água com montanhas ao fundo&#10;&#10;Descrição gerada automaticamente">
            <a:extLst>
              <a:ext uri="{FF2B5EF4-FFF2-40B4-BE49-F238E27FC236}">
                <a16:creationId xmlns:a16="http://schemas.microsoft.com/office/drawing/2014/main" id="{778EF9C6-8C12-4210-A07D-0C4C53392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0027"/>
          <a:stretch/>
        </p:blipFill>
        <p:spPr>
          <a:xfrm>
            <a:off x="4914091" y="1"/>
            <a:ext cx="19469910" cy="1374593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005FA52B-6E4A-4EE1-92AC-07CB5ECD19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77"/>
          <a:stretch/>
        </p:blipFill>
        <p:spPr>
          <a:xfrm>
            <a:off x="1" y="0"/>
            <a:ext cx="12897134" cy="13716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BA801C6-0121-4BE4-8C72-34492CEF11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7"/>
          <a:stretch/>
        </p:blipFill>
        <p:spPr>
          <a:xfrm>
            <a:off x="1" y="0"/>
            <a:ext cx="13784238" cy="13716000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E23ECE4-CA4F-46BE-9D15-4410C0AB40FA}"/>
              </a:ext>
            </a:extLst>
          </p:cNvPr>
          <p:cNvGrpSpPr/>
          <p:nvPr/>
        </p:nvGrpSpPr>
        <p:grpSpPr>
          <a:xfrm>
            <a:off x="245219" y="1335345"/>
            <a:ext cx="10514222" cy="11932621"/>
            <a:chOff x="213299" y="2031902"/>
            <a:chExt cx="4093201" cy="4474737"/>
          </a:xfrm>
        </p:grpSpPr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0FB63946-FCF3-42A6-A0DD-B39D5EBAC557}"/>
                </a:ext>
              </a:extLst>
            </p:cNvPr>
            <p:cNvSpPr txBox="1"/>
            <p:nvPr/>
          </p:nvSpPr>
          <p:spPr>
            <a:xfrm>
              <a:off x="213299" y="2031902"/>
              <a:ext cx="4093201" cy="1938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defRPr sz="14000" b="0">
                  <a:solidFill>
                    <a:srgbClr val="007E79"/>
                  </a:solidFill>
                  <a:latin typeface="Vale Sans Medium"/>
                  <a:ea typeface="Vale Sans Medium"/>
                  <a:cs typeface="Vale Sans Medium"/>
                  <a:sym typeface="Vale Sans Medium"/>
                </a:defRPr>
              </a:pPr>
              <a:r>
                <a:rPr lang="pt-BR" sz="6600" dirty="0">
                  <a:solidFill>
                    <a:schemeClr val="bg1"/>
                  </a:solidFill>
                </a:rPr>
                <a:t>O Impacto do Engajamento como Alavanca nos Resultados de Segurança: </a:t>
              </a:r>
            </a:p>
            <a:p>
              <a:pPr algn="l">
                <a:defRPr sz="14000" b="0">
                  <a:solidFill>
                    <a:srgbClr val="007E79"/>
                  </a:solidFill>
                  <a:latin typeface="Vale Sans Medium"/>
                  <a:ea typeface="Vale Sans Medium"/>
                  <a:cs typeface="Vale Sans Medium"/>
                  <a:sym typeface="Vale Sans Medium"/>
                </a:defRPr>
              </a:pPr>
              <a:r>
                <a:rPr lang="pt-BR" sz="6600" dirty="0">
                  <a:solidFill>
                    <a:schemeClr val="bg1"/>
                  </a:solidFill>
                </a:rPr>
                <a:t>O Case dos Portos Sul</a:t>
              </a:r>
            </a:p>
            <a:p>
              <a:pPr algn="l">
                <a:defRPr sz="14000" b="0">
                  <a:solidFill>
                    <a:srgbClr val="007E79"/>
                  </a:solidFill>
                  <a:latin typeface="Vale Sans Medium"/>
                  <a:ea typeface="Vale Sans Medium"/>
                  <a:cs typeface="Vale Sans Medium"/>
                  <a:sym typeface="Vale Sans Medium"/>
                </a:defRPr>
              </a:pPr>
              <a:r>
                <a:rPr lang="pt-BR" sz="6600" dirty="0">
                  <a:solidFill>
                    <a:schemeClr val="bg1"/>
                  </a:solidFill>
                </a:rPr>
                <a:t>Vale | RJ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11DD396D-1691-45F5-B234-569191761D40}"/>
                </a:ext>
              </a:extLst>
            </p:cNvPr>
            <p:cNvSpPr/>
            <p:nvPr/>
          </p:nvSpPr>
          <p:spPr>
            <a:xfrm>
              <a:off x="213299" y="6148849"/>
              <a:ext cx="1075365" cy="357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hangingPunct="1">
                <a:defRPr/>
              </a:pPr>
              <a:r>
                <a:rPr lang="pt-BR" sz="2800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Segoe UI Semilight" panose="020B0402040204020203" pitchFamily="34" charset="0"/>
                </a:rPr>
                <a:t>Walter Pinheiro</a:t>
              </a:r>
            </a:p>
            <a:p>
              <a:pPr algn="l" defTabSz="914400" hangingPunct="1">
                <a:defRPr/>
              </a:pPr>
              <a:r>
                <a:rPr lang="pt-BR" sz="2800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Segoe UI Semilight" panose="020B0402040204020203" pitchFamily="34" charset="0"/>
                </a:rPr>
                <a:t>Nov/2022</a:t>
              </a:r>
            </a:p>
          </p:txBody>
        </p:sp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B962AD58-08FC-417D-8269-34E6303028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20740" r="68333" b="56667"/>
          <a:stretch/>
        </p:blipFill>
        <p:spPr>
          <a:xfrm>
            <a:off x="376109" y="8711066"/>
            <a:ext cx="3238502" cy="142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"/>
          <p:cNvSpPr/>
          <p:nvPr/>
        </p:nvSpPr>
        <p:spPr>
          <a:xfrm>
            <a:off x="-26404" y="21056"/>
            <a:ext cx="4262531" cy="13763819"/>
          </a:xfrm>
          <a:prstGeom prst="rect">
            <a:avLst/>
          </a:prstGeom>
          <a:solidFill>
            <a:srgbClr val="007E7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6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2048" y="-34805"/>
            <a:ext cx="8579455" cy="27766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Agenda:…"/>
          <p:cNvSpPr txBox="1"/>
          <p:nvPr/>
        </p:nvSpPr>
        <p:spPr>
          <a:xfrm>
            <a:off x="5637061" y="2801796"/>
            <a:ext cx="12804977" cy="794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algn="l">
              <a:lnSpc>
                <a:spcPts val="13400"/>
              </a:lnSpc>
              <a:defRPr sz="10000" b="0" baseline="15999">
                <a:solidFill>
                  <a:srgbClr val="007E79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dirty="0"/>
              <a:t>Conteúdo</a:t>
            </a:r>
            <a:r>
              <a:rPr dirty="0"/>
              <a:t>:</a:t>
            </a:r>
          </a:p>
          <a:p>
            <a:pPr algn="l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endParaRPr dirty="0"/>
          </a:p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 sz="7200" b="0" baseline="31999" dirty="0">
                <a:solidFill>
                  <a:srgbClr val="007E79"/>
                </a:solidFill>
                <a:latin typeface="Vale Sans" panose="020B0503020204030204" pitchFamily="34" charset="0"/>
                <a:sym typeface="Vale Sans Medium"/>
              </a:rPr>
              <a:t>1.</a:t>
            </a:r>
            <a:r>
              <a:rPr lang="pt-BR" sz="7200" dirty="0">
                <a:latin typeface="Vale Sans" panose="020B0503020204030204" pitchFamily="34" charset="0"/>
              </a:rPr>
              <a:t> Quem somos</a:t>
            </a:r>
          </a:p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kumimoji="0" lang="pt-BR" sz="7200" b="0" i="0" u="none" strike="noStrike" kern="0" cap="none" spc="0" normalizeH="0" baseline="31999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2. </a:t>
            </a:r>
            <a:r>
              <a:rPr lang="pt-BR" sz="7200" dirty="0">
                <a:latin typeface="Vale Sans" panose="020B0503020204030204" pitchFamily="34" charset="0"/>
              </a:rPr>
              <a:t>Contextualização</a:t>
            </a:r>
          </a:p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 sz="7200" b="0" baseline="31999" dirty="0">
                <a:solidFill>
                  <a:srgbClr val="007E79"/>
                </a:solidFill>
                <a:latin typeface="Vale Sans" panose="020B0503020204030204" pitchFamily="34" charset="0"/>
              </a:rPr>
              <a:t>3. </a:t>
            </a:r>
            <a:r>
              <a:rPr lang="pt-BR" sz="7200" dirty="0">
                <a:latin typeface="Vale Sans" panose="020B0503020204030204" pitchFamily="34" charset="0"/>
              </a:rPr>
              <a:t>Nossa jornada em prol da Segurança</a:t>
            </a:r>
          </a:p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 sz="7200" b="0" baseline="31999" dirty="0">
                <a:solidFill>
                  <a:srgbClr val="007E79"/>
                </a:solidFill>
                <a:latin typeface="Vale Sans" panose="020B0503020204030204" pitchFamily="34" charset="0"/>
              </a:rPr>
              <a:t>4. </a:t>
            </a:r>
            <a:r>
              <a:rPr lang="pt-BR" sz="7200" dirty="0">
                <a:latin typeface="Vale Sans" panose="020B0503020204030204" pitchFamily="34" charset="0"/>
              </a:rPr>
              <a:t>Lições aprendidas</a:t>
            </a:r>
            <a:endParaRPr sz="7200" dirty="0">
              <a:latin typeface="Vale Sans" panose="020B0503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"/>
          <p:cNvSpPr/>
          <p:nvPr/>
        </p:nvSpPr>
        <p:spPr>
          <a:xfrm>
            <a:off x="-26404" y="21056"/>
            <a:ext cx="4262531" cy="13763819"/>
          </a:xfrm>
          <a:prstGeom prst="rect">
            <a:avLst/>
          </a:prstGeom>
          <a:solidFill>
            <a:srgbClr val="3CB5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3CB5E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" name="1. Quem somos"/>
          <p:cNvSpPr txBox="1"/>
          <p:nvPr/>
        </p:nvSpPr>
        <p:spPr>
          <a:xfrm>
            <a:off x="5598961" y="5708650"/>
            <a:ext cx="12804977" cy="2160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ts val="18200"/>
              </a:lnSpc>
              <a:defRPr sz="14000" b="0" baseline="11428">
                <a:solidFill>
                  <a:srgbClr val="007E79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sz="10000" baseline="15999">
                <a:latin typeface="Vale Sans Medium"/>
                <a:ea typeface="Vale Sans Medium"/>
                <a:cs typeface="Vale Sans Medium"/>
                <a:sym typeface="Vale Sans Medium"/>
              </a:rPr>
              <a:t>1.</a:t>
            </a:r>
            <a:r>
              <a:rPr lang="pt-BR" sz="10000" baseline="15999"/>
              <a:t> </a:t>
            </a:r>
            <a:r>
              <a:rPr lang="pt-BR"/>
              <a:t>Quem somos</a:t>
            </a:r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9736" y="12533218"/>
            <a:ext cx="1778090" cy="680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BEA9E8CF-D283-B926-36EC-A33021DAB0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1483" y="-12757"/>
            <a:ext cx="8579456" cy="2754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onte de ferro&#10;&#10;Descrição gerada automaticamente com confiança média">
            <a:extLst>
              <a:ext uri="{FF2B5EF4-FFF2-40B4-BE49-F238E27FC236}">
                <a16:creationId xmlns:a16="http://schemas.microsoft.com/office/drawing/2014/main" id="{6DC3EE5A-A6FF-C0D4-A5F7-A01DFFFEEC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78"/>
          <a:stretch/>
        </p:blipFill>
        <p:spPr>
          <a:xfrm>
            <a:off x="8516814" y="0"/>
            <a:ext cx="15867186" cy="13716000"/>
          </a:xfrm>
          <a:prstGeom prst="rect">
            <a:avLst/>
          </a:prstGeom>
        </p:spPr>
      </p:pic>
      <p:sp>
        <p:nvSpPr>
          <p:cNvPr id="178" name="1. Quem somos"/>
          <p:cNvSpPr txBox="1"/>
          <p:nvPr/>
        </p:nvSpPr>
        <p:spPr>
          <a:xfrm>
            <a:off x="1023058" y="-57931"/>
            <a:ext cx="3057209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sz="2500" baseline="63999"/>
              <a:t>1.</a:t>
            </a:r>
            <a:r>
              <a:t> </a:t>
            </a:r>
            <a:r>
              <a:rPr sz="3500" baseline="45714"/>
              <a:t>Quem somos</a:t>
            </a:r>
          </a:p>
        </p:txBody>
      </p:sp>
      <p:sp>
        <p:nvSpPr>
          <p:cNvPr id="179" name="Somos a Vale"/>
          <p:cNvSpPr txBox="1"/>
          <p:nvPr/>
        </p:nvSpPr>
        <p:spPr>
          <a:xfrm>
            <a:off x="948396" y="1924270"/>
            <a:ext cx="12804978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t>Somos a Vale</a:t>
            </a:r>
          </a:p>
        </p:txBody>
      </p:sp>
      <p:sp>
        <p:nvSpPr>
          <p:cNvPr id="180" name="•Uma mineradora global.…"/>
          <p:cNvSpPr txBox="1"/>
          <p:nvPr/>
        </p:nvSpPr>
        <p:spPr>
          <a:xfrm>
            <a:off x="948396" y="3666192"/>
            <a:ext cx="7816735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defRPr sz="4200" b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/>
              <a:t>Uma mineradora </a:t>
            </a:r>
            <a:r>
              <a:rPr lang="pt-BR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  <a:t>global.</a:t>
            </a:r>
            <a:br>
              <a:rPr lang="pt-BR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</a:br>
            <a:endParaRPr lang="pt-BR">
              <a:solidFill>
                <a:srgbClr val="007E79"/>
              </a:solidFill>
              <a:latin typeface="Vale Sans Medium"/>
              <a:ea typeface="Vale Sans Medium"/>
              <a:cs typeface="Vale Sans Medium"/>
              <a:sym typeface="Vale Sans Medium"/>
            </a:endParaRPr>
          </a:p>
          <a:p>
            <a:pPr algn="l" defTabSz="457200">
              <a:defRPr sz="4200" b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/>
              <a:t>Empresa com ativos </a:t>
            </a:r>
            <a:r>
              <a:rPr lang="pt-BR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  <a:t>estratégicos.</a:t>
            </a:r>
            <a:br>
              <a:rPr lang="pt-BR"/>
            </a:br>
            <a:endParaRPr lang="pt-BR"/>
          </a:p>
          <a:p>
            <a:pPr algn="l" defTabSz="457200">
              <a:defRPr sz="4200" b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pPr>
            <a:r>
              <a:rPr lang="pt-BR"/>
              <a:t>Uma das </a:t>
            </a:r>
            <a:r>
              <a:rPr lang="pt-BR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  <a:t>maiores produtoras globais de minério de ferro, pelotas e níquel.</a:t>
            </a:r>
          </a:p>
        </p:txBody>
      </p:sp>
      <p:sp>
        <p:nvSpPr>
          <p:cNvPr id="181" name="Rectangle"/>
          <p:cNvSpPr/>
          <p:nvPr/>
        </p:nvSpPr>
        <p:spPr>
          <a:xfrm>
            <a:off x="-58245" y="-68514"/>
            <a:ext cx="495477" cy="13853028"/>
          </a:xfrm>
          <a:prstGeom prst="rect">
            <a:avLst/>
          </a:prstGeom>
          <a:solidFill>
            <a:srgbClr val="3BB5E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83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922" y="11538980"/>
            <a:ext cx="24040847" cy="2193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Nossa presença"/>
          <p:cNvSpPr txBox="1"/>
          <p:nvPr/>
        </p:nvSpPr>
        <p:spPr>
          <a:xfrm>
            <a:off x="948396" y="1924270"/>
            <a:ext cx="12804978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t>Nossa presença</a:t>
            </a:r>
          </a:p>
        </p:txBody>
      </p:sp>
      <p:sp>
        <p:nvSpPr>
          <p:cNvPr id="283" name="Para atender a  demanda mundial  por minério, nossas operações, nossos laboratórios de pesquisa, projetos e escritórios  estão presentes nos  cinco continentes."/>
          <p:cNvSpPr txBox="1"/>
          <p:nvPr/>
        </p:nvSpPr>
        <p:spPr>
          <a:xfrm>
            <a:off x="948395" y="3666192"/>
            <a:ext cx="7736953" cy="8915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spcBef>
                <a:spcPts val="1600"/>
              </a:spcBef>
              <a:defRPr sz="4200" b="0">
                <a:solidFill>
                  <a:srgbClr val="6F7070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dirty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rPr>
              <a:t>Para atender a </a:t>
            </a:r>
            <a:br>
              <a:rPr lang="pt-BR" dirty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rPr>
            </a:br>
            <a:r>
              <a:rPr lang="pt-BR" dirty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  <a:t>demanda mundial </a:t>
            </a:r>
            <a:br>
              <a:rPr lang="pt-BR" dirty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</a:br>
            <a:r>
              <a:rPr lang="pt-BR" dirty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rPr>
              <a:t>por minério, nossas operações, nossos laboratórios de pesquisa, projetos e escritórios </a:t>
            </a:r>
            <a:br>
              <a:rPr lang="pt-BR" dirty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rPr>
            </a:br>
            <a:r>
              <a:rPr lang="pt-BR" dirty="0">
                <a:solidFill>
                  <a:srgbClr val="555555"/>
                </a:solidFill>
                <a:latin typeface="Vale Sans Light"/>
                <a:ea typeface="Vale Sans Light"/>
                <a:cs typeface="Vale Sans Light"/>
                <a:sym typeface="Vale Sans Light"/>
              </a:rPr>
              <a:t>estão presentes nos</a:t>
            </a:r>
            <a:r>
              <a:rPr lang="pt-BR" dirty="0"/>
              <a:t> </a:t>
            </a:r>
            <a:br>
              <a:rPr lang="pt-BR" dirty="0"/>
            </a:br>
            <a:r>
              <a:rPr lang="pt-BR" dirty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rPr>
              <a:t>cinco continentes.</a:t>
            </a:r>
          </a:p>
          <a:p>
            <a:pPr algn="l" defTabSz="457200">
              <a:spcBef>
                <a:spcPts val="1600"/>
              </a:spcBef>
              <a:defRPr sz="4200" b="0">
                <a:solidFill>
                  <a:srgbClr val="6F7070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endParaRPr lang="pt-BR" dirty="0">
              <a:solidFill>
                <a:srgbClr val="007E79"/>
              </a:solidFill>
              <a:latin typeface="Vale Sans Medium"/>
              <a:ea typeface="Vale Sans Medium"/>
              <a:cs typeface="Vale Sans Medium"/>
              <a:sym typeface="Vale Sans Medium"/>
            </a:endParaRP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>
                <a:solidFill>
                  <a:srgbClr val="6F7070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Light"/>
                <a:ea typeface="Vale Sans Light"/>
                <a:cs typeface="Vale Sans Light"/>
                <a:sym typeface="Vale Sans Light"/>
              </a:rPr>
              <a:t>E para garantir </a:t>
            </a: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 Medium"/>
                <a:ea typeface="Vale Sans Medium"/>
                <a:cs typeface="Vale Sans Medium"/>
                <a:sym typeface="Vale Sans Medium"/>
              </a:rPr>
              <a:t>agilidade</a:t>
            </a:r>
            <a:r>
              <a:rPr kumimoji="0" lang="pt-BR" sz="4200" b="1" i="0" u="none" strike="noStrike" kern="0" cap="none" spc="0" normalizeH="0" baseline="0" noProof="0" dirty="0">
                <a:ln>
                  <a:noFill/>
                </a:ln>
                <a:solidFill>
                  <a:srgbClr val="00B0CA"/>
                </a:solidFill>
                <a:effectLst/>
                <a:uLnTx/>
                <a:uFillTx/>
                <a:latin typeface="Vale Sans"/>
                <a:sym typeface="Vale Sans"/>
              </a:rPr>
              <a:t> </a:t>
            </a: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Light"/>
                <a:ea typeface="Vale Sans Light"/>
                <a:cs typeface="Vale Sans Light"/>
                <a:sym typeface="Vale Sans Light"/>
              </a:rPr>
              <a:t>e </a:t>
            </a: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 Medium"/>
                <a:ea typeface="Vale Sans Medium"/>
                <a:cs typeface="Vale Sans Medium"/>
                <a:sym typeface="Vale Sans Medium"/>
              </a:rPr>
              <a:t>segurança </a:t>
            </a: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Light"/>
                <a:ea typeface="Vale Sans Light"/>
                <a:cs typeface="Vale Sans Light"/>
                <a:sym typeface="Vale Sans Light"/>
              </a:rPr>
              <a:t>no transporte de nosso minério, temos uma rede de logística que integra </a:t>
            </a:r>
            <a:r>
              <a:rPr kumimoji="0" lang="pt-BR" sz="4200" b="0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 Medium"/>
                <a:ea typeface="Vale Sans Medium"/>
                <a:cs typeface="Vale Sans Medium"/>
                <a:sym typeface="Vale Sans Medium"/>
              </a:rPr>
              <a:t>minas, ferrovias, navios e portos.</a:t>
            </a:r>
            <a:endParaRPr kumimoji="0" lang="pt-BR" sz="4200" b="0" i="0" u="none" strike="noStrike" kern="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Vale Sans Light"/>
              <a:ea typeface="Vale Sans Light"/>
              <a:cs typeface="Vale Sans Light"/>
              <a:sym typeface="Vale Sans Light"/>
            </a:endParaRPr>
          </a:p>
        </p:txBody>
      </p:sp>
      <p:pic>
        <p:nvPicPr>
          <p:cNvPr id="28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05"/>
            <a:ext cx="1778001" cy="680197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Foto: Nome Sobrenome"/>
          <p:cNvSpPr txBox="1"/>
          <p:nvPr/>
        </p:nvSpPr>
        <p:spPr>
          <a:xfrm>
            <a:off x="21461043" y="167575"/>
            <a:ext cx="331719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l">
              <a:defRPr sz="1800" b="0" spc="90">
                <a:solidFill>
                  <a:srgbClr val="FFFFFF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lvl1pPr>
          </a:lstStyle>
          <a:p>
            <a:r>
              <a:t>Foto: Nome Sobrenome</a:t>
            </a:r>
          </a:p>
        </p:txBody>
      </p:sp>
      <p:pic>
        <p:nvPicPr>
          <p:cNvPr id="287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9736" y="12533218"/>
            <a:ext cx="1778090" cy="6801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28CEFEFA-801A-AA76-14A5-9471F251B0AE}"/>
              </a:ext>
            </a:extLst>
          </p:cNvPr>
          <p:cNvGrpSpPr/>
          <p:nvPr/>
        </p:nvGrpSpPr>
        <p:grpSpPr>
          <a:xfrm>
            <a:off x="8228151" y="3263212"/>
            <a:ext cx="16633154" cy="9364167"/>
            <a:chOff x="5532302" y="1558442"/>
            <a:chExt cx="19786200" cy="11139275"/>
          </a:xfrm>
        </p:grpSpPr>
        <p:pic>
          <p:nvPicPr>
            <p:cNvPr id="288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2302" y="1558442"/>
              <a:ext cx="19786200" cy="1113927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89" name="Circle"/>
            <p:cNvSpPr/>
            <p:nvPr/>
          </p:nvSpPr>
          <p:spPr>
            <a:xfrm>
              <a:off x="9399451" y="52084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0" name="Circle"/>
            <p:cNvSpPr/>
            <p:nvPr/>
          </p:nvSpPr>
          <p:spPr>
            <a:xfrm>
              <a:off x="9729651" y="60974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1" name="Circle"/>
            <p:cNvSpPr/>
            <p:nvPr/>
          </p:nvSpPr>
          <p:spPr>
            <a:xfrm>
              <a:off x="11101251" y="86882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2" name="Circle"/>
            <p:cNvSpPr/>
            <p:nvPr/>
          </p:nvSpPr>
          <p:spPr>
            <a:xfrm>
              <a:off x="12422051" y="88152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3" name="Circle"/>
            <p:cNvSpPr/>
            <p:nvPr/>
          </p:nvSpPr>
          <p:spPr>
            <a:xfrm>
              <a:off x="11380651" y="92978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4" name="Circle"/>
            <p:cNvSpPr/>
            <p:nvPr/>
          </p:nvSpPr>
          <p:spPr>
            <a:xfrm>
              <a:off x="11914051" y="93105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5" name="Circle"/>
            <p:cNvSpPr/>
            <p:nvPr/>
          </p:nvSpPr>
          <p:spPr>
            <a:xfrm>
              <a:off x="11583851" y="99074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6" name="Circle"/>
            <p:cNvSpPr/>
            <p:nvPr/>
          </p:nvSpPr>
          <p:spPr>
            <a:xfrm>
              <a:off x="15901851" y="88152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7" name="Circle"/>
            <p:cNvSpPr/>
            <p:nvPr/>
          </p:nvSpPr>
          <p:spPr>
            <a:xfrm>
              <a:off x="16613051" y="88152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8" name="Circle"/>
            <p:cNvSpPr/>
            <p:nvPr/>
          </p:nvSpPr>
          <p:spPr>
            <a:xfrm>
              <a:off x="16232051" y="84977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9" name="Circle"/>
            <p:cNvSpPr/>
            <p:nvPr/>
          </p:nvSpPr>
          <p:spPr>
            <a:xfrm>
              <a:off x="14555651" y="49925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0" name="Circle"/>
            <p:cNvSpPr/>
            <p:nvPr/>
          </p:nvSpPr>
          <p:spPr>
            <a:xfrm>
              <a:off x="14962051" y="56783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1" name="Circle"/>
            <p:cNvSpPr/>
            <p:nvPr/>
          </p:nvSpPr>
          <p:spPr>
            <a:xfrm>
              <a:off x="15299853" y="54751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2" name="Circle"/>
            <p:cNvSpPr/>
            <p:nvPr/>
          </p:nvSpPr>
          <p:spPr>
            <a:xfrm>
              <a:off x="21210451" y="9310551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3" name="Circle"/>
            <p:cNvSpPr/>
            <p:nvPr/>
          </p:nvSpPr>
          <p:spPr>
            <a:xfrm>
              <a:off x="22627420" y="92978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4" name="Circle"/>
            <p:cNvSpPr/>
            <p:nvPr/>
          </p:nvSpPr>
          <p:spPr>
            <a:xfrm>
              <a:off x="17121051" y="7002530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5" name="Circle"/>
            <p:cNvSpPr/>
            <p:nvPr/>
          </p:nvSpPr>
          <p:spPr>
            <a:xfrm>
              <a:off x="17476651" y="7205730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6" name="Circle"/>
            <p:cNvSpPr/>
            <p:nvPr/>
          </p:nvSpPr>
          <p:spPr>
            <a:xfrm>
              <a:off x="18454551" y="7053330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7" name="Circle"/>
            <p:cNvSpPr/>
            <p:nvPr/>
          </p:nvSpPr>
          <p:spPr>
            <a:xfrm>
              <a:off x="19325420" y="6379093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8" name="Circle"/>
            <p:cNvSpPr/>
            <p:nvPr/>
          </p:nvSpPr>
          <p:spPr>
            <a:xfrm>
              <a:off x="20722418" y="60974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9" name="Circle"/>
            <p:cNvSpPr/>
            <p:nvPr/>
          </p:nvSpPr>
          <p:spPr>
            <a:xfrm>
              <a:off x="21210451" y="6379093"/>
              <a:ext cx="251097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0" name="Circle"/>
            <p:cNvSpPr/>
            <p:nvPr/>
          </p:nvSpPr>
          <p:spPr>
            <a:xfrm>
              <a:off x="20392218" y="7002530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1" name="Circle"/>
            <p:cNvSpPr/>
            <p:nvPr/>
          </p:nvSpPr>
          <p:spPr>
            <a:xfrm>
              <a:off x="19808018" y="8497751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2" name="Circle"/>
            <p:cNvSpPr/>
            <p:nvPr/>
          </p:nvSpPr>
          <p:spPr>
            <a:xfrm>
              <a:off x="20722418" y="7699893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3" name="Circle"/>
            <p:cNvSpPr/>
            <p:nvPr/>
          </p:nvSpPr>
          <p:spPr>
            <a:xfrm>
              <a:off x="19325420" y="7699893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4" name="Circle"/>
            <p:cNvSpPr/>
            <p:nvPr/>
          </p:nvSpPr>
          <p:spPr>
            <a:xfrm>
              <a:off x="19769918" y="8004693"/>
              <a:ext cx="251098" cy="251098"/>
            </a:xfrm>
            <a:prstGeom prst="ellipse">
              <a:avLst/>
            </a:prstGeom>
            <a:solidFill>
              <a:srgbClr val="007E7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007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6" name="Rectangle">
            <a:extLst>
              <a:ext uri="{FF2B5EF4-FFF2-40B4-BE49-F238E27FC236}">
                <a16:creationId xmlns:a16="http://schemas.microsoft.com/office/drawing/2014/main" id="{15A44099-29EA-F141-88B5-F5FB6D9BE23F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3CB5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A81FA171-8F97-524B-D970-2D87880D8D86}"/>
              </a:ext>
            </a:extLst>
          </p:cNvPr>
          <p:cNvSpPr txBox="1"/>
          <p:nvPr/>
        </p:nvSpPr>
        <p:spPr>
          <a:xfrm>
            <a:off x="1023058" y="-57931"/>
            <a:ext cx="3057209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sz="2500" baseline="63999"/>
              <a:t>1.</a:t>
            </a:r>
            <a:r>
              <a:t> </a:t>
            </a:r>
            <a:r>
              <a:rPr sz="3500" baseline="45714"/>
              <a:t>Quem somos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Foto: Ricardo Teles"/>
          <p:cNvSpPr txBox="1"/>
          <p:nvPr/>
        </p:nvSpPr>
        <p:spPr>
          <a:xfrm>
            <a:off x="21740443" y="167575"/>
            <a:ext cx="331719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l">
              <a:defRPr sz="1800" b="0" spc="90">
                <a:solidFill>
                  <a:srgbClr val="FFFFFF"/>
                </a:solidFill>
                <a:latin typeface="Vale Sans Light"/>
                <a:ea typeface="Vale Sans Light"/>
                <a:cs typeface="Vale Sans Light"/>
                <a:sym typeface="Vale Sans Light"/>
              </a:defRPr>
            </a:lvl1pPr>
          </a:lstStyle>
          <a:p>
            <a:r>
              <a:t>Foto: Ricardo Teles</a:t>
            </a: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B534CF1-8900-46F0-861B-584D61C7DD14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3CB5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45BDCCEF-693F-4DE0-8A9E-96BF6B6858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4D3CEA4A-F62D-414C-ACE4-21423447B1AE}"/>
              </a:ext>
            </a:extLst>
          </p:cNvPr>
          <p:cNvSpPr txBox="1"/>
          <p:nvPr/>
        </p:nvSpPr>
        <p:spPr>
          <a:xfrm>
            <a:off x="948396" y="2637126"/>
            <a:ext cx="22429764" cy="469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just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Localizados no Rio de Janeiro, nossas operações são compostas pelo </a:t>
            </a:r>
            <a:r>
              <a:rPr lang="pt-BR" dirty="0">
                <a:solidFill>
                  <a:srgbClr val="007E79"/>
                </a:solidFill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Terminal da Ilha Guaíba (TIG)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 e pela </a:t>
            </a:r>
            <a:r>
              <a:rPr lang="pt-BR" sz="3500" b="0" dirty="0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Companhia Portuária da Baia de </a:t>
            </a:r>
            <a:r>
              <a:rPr lang="pt-BR" sz="3500" b="0" dirty="0" err="1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Sepetiba</a:t>
            </a:r>
            <a:r>
              <a:rPr lang="pt-BR" sz="3500" b="0" dirty="0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 (CPBS)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, na região da Costa Verde. </a:t>
            </a:r>
          </a:p>
          <a:p>
            <a:pPr algn="just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endParaRPr lang="pt-BR" dirty="0">
              <a:latin typeface="Vale Sans Light"/>
              <a:ea typeface="Vale Sans Light"/>
              <a:cs typeface="Vale Sans Light"/>
              <a:sym typeface="Vale Sans Light"/>
            </a:endParaRPr>
          </a:p>
          <a:p>
            <a:pPr algn="just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São 2 terminais para carregamento de minério de ferro com capacidade de embarque de mais de 75 milhões de toneladas por ano.</a:t>
            </a:r>
          </a:p>
          <a:p>
            <a:pPr algn="just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endParaRPr lang="pt-BR" dirty="0">
              <a:latin typeface="Vale Sans Light"/>
              <a:ea typeface="Vale Sans Light"/>
              <a:cs typeface="Vale Sans Light"/>
              <a:sym typeface="Vale Sans Light"/>
            </a:endParaRPr>
          </a:p>
          <a:p>
            <a:pPr algn="just" defTabSz="457200">
              <a:spcBef>
                <a:spcPts val="1600"/>
              </a:spcBef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Também operamos o virador de vagões na </a:t>
            </a:r>
            <a:r>
              <a:rPr lang="pt-BR" sz="3500" b="0" dirty="0" err="1">
                <a:solidFill>
                  <a:srgbClr val="007E79"/>
                </a:solidFill>
                <a:latin typeface="Vale Sans Semibold" panose="020B0703020204030204" pitchFamily="34" charset="0"/>
                <a:sym typeface="Vale Sans Light"/>
              </a:rPr>
              <a:t>Ternium</a:t>
            </a:r>
            <a:r>
              <a:rPr lang="pt-BR" dirty="0">
                <a:latin typeface="Vale Sans Light"/>
                <a:ea typeface="Vale Sans Light"/>
                <a:cs typeface="Vale Sans Light"/>
                <a:sym typeface="Vale Sans Light"/>
              </a:rPr>
              <a:t>, localizada em Santa Cruz (RJ).</a:t>
            </a:r>
            <a:endParaRPr dirty="0">
              <a:latin typeface="Vale Sans Light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17" name="Título do slide, não ultrapassar três linhas">
            <a:extLst>
              <a:ext uri="{FF2B5EF4-FFF2-40B4-BE49-F238E27FC236}">
                <a16:creationId xmlns:a16="http://schemas.microsoft.com/office/drawing/2014/main" id="{0FC21738-BC7E-474F-A6DA-F41456504633}"/>
              </a:ext>
            </a:extLst>
          </p:cNvPr>
          <p:cNvSpPr txBox="1"/>
          <p:nvPr/>
        </p:nvSpPr>
        <p:spPr>
          <a:xfrm>
            <a:off x="948396" y="1140138"/>
            <a:ext cx="10481604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/>
              <a:t>Somos Portos Sul - RJ</a:t>
            </a:r>
            <a:endParaRPr dirty="0"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C99B7CC-54C5-BE1A-42D9-E6F67501E6CD}"/>
              </a:ext>
            </a:extLst>
          </p:cNvPr>
          <p:cNvSpPr txBox="1"/>
          <p:nvPr/>
        </p:nvSpPr>
        <p:spPr>
          <a:xfrm>
            <a:off x="1023058" y="-57931"/>
            <a:ext cx="3057209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sz="2500" baseline="63999"/>
              <a:t>1.</a:t>
            </a:r>
            <a:r>
              <a:t> </a:t>
            </a:r>
            <a:r>
              <a:rPr sz="3500" baseline="45714"/>
              <a:t>Quem somos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1704FE-0036-A332-D742-D53DBBFF92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" t="18708" r="1044" b="12086"/>
          <a:stretch/>
        </p:blipFill>
        <p:spPr>
          <a:xfrm>
            <a:off x="469075" y="8758928"/>
            <a:ext cx="10960925" cy="495707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6E24F31-1DAB-BB95-6B66-9A2C15ECD3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5"/>
          <a:stretch/>
        </p:blipFill>
        <p:spPr>
          <a:xfrm>
            <a:off x="11430000" y="8720533"/>
            <a:ext cx="12954000" cy="49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"/>
          <p:cNvSpPr/>
          <p:nvPr/>
        </p:nvSpPr>
        <p:spPr>
          <a:xfrm>
            <a:off x="-26404" y="21056"/>
            <a:ext cx="4262531" cy="13763819"/>
          </a:xfrm>
          <a:prstGeom prst="rect">
            <a:avLst/>
          </a:prstGeom>
          <a:solidFill>
            <a:srgbClr val="4AB99B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3CB5E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" name="1. Quem somos"/>
          <p:cNvSpPr txBox="1"/>
          <p:nvPr/>
        </p:nvSpPr>
        <p:spPr>
          <a:xfrm>
            <a:off x="5598961" y="5708650"/>
            <a:ext cx="12804977" cy="2160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ts val="18200"/>
              </a:lnSpc>
              <a:defRPr sz="14000" b="0" baseline="11428">
                <a:solidFill>
                  <a:srgbClr val="007E79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sz="10000" baseline="15999" dirty="0">
                <a:latin typeface="Vale Sans Medium"/>
                <a:ea typeface="Vale Sans Medium"/>
                <a:cs typeface="Vale Sans Medium"/>
                <a:sym typeface="Vale Sans Medium"/>
              </a:rPr>
              <a:t>2</a:t>
            </a:r>
            <a:r>
              <a:rPr sz="10000" baseline="15999" dirty="0">
                <a:latin typeface="Vale Sans Medium"/>
                <a:ea typeface="Vale Sans Medium"/>
                <a:cs typeface="Vale Sans Medium"/>
                <a:sym typeface="Vale Sans Medium"/>
              </a:rPr>
              <a:t>.</a:t>
            </a:r>
            <a:r>
              <a:rPr sz="10000" baseline="15999" dirty="0"/>
              <a:t> </a:t>
            </a:r>
            <a:r>
              <a:rPr lang="pt-BR" dirty="0"/>
              <a:t>Contextualização</a:t>
            </a:r>
            <a:endParaRPr dirty="0"/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9736" y="12533218"/>
            <a:ext cx="1778090" cy="680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BEA9E8CF-D283-B926-36EC-A33021DAB0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1483" y="-12757"/>
            <a:ext cx="8579456" cy="27545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3456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86BB56-1196-4B9D-A822-85A75D655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3"/>
          <a:stretch/>
        </p:blipFill>
        <p:spPr>
          <a:xfrm>
            <a:off x="0" y="-70085"/>
            <a:ext cx="24384000" cy="1378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60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083525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Níveis de Liderança de Segurança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4AB99B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2741135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2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Contextualização</a:t>
            </a:r>
            <a:endParaRPr sz="3500" baseline="45714" dirty="0"/>
          </a:p>
        </p:txBody>
      </p:sp>
      <p:sp>
        <p:nvSpPr>
          <p:cNvPr id="5" name="1. Quem somos">
            <a:extLst>
              <a:ext uri="{FF2B5EF4-FFF2-40B4-BE49-F238E27FC236}">
                <a16:creationId xmlns:a16="http://schemas.microsoft.com/office/drawing/2014/main" id="{5F7F0355-766A-808A-07BB-4BCB41946EE1}"/>
              </a:ext>
            </a:extLst>
          </p:cNvPr>
          <p:cNvSpPr txBox="1"/>
          <p:nvPr/>
        </p:nvSpPr>
        <p:spPr>
          <a:xfrm>
            <a:off x="1023058" y="12473398"/>
            <a:ext cx="3826368" cy="11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3200" baseline="63999" dirty="0"/>
              <a:t>Referência: Krause Bell </a:t>
            </a:r>
            <a:r>
              <a:rPr lang="pt-BR" sz="3200" baseline="63999" dirty="0" err="1"/>
              <a:t>Group</a:t>
            </a:r>
            <a:endParaRPr sz="4000" baseline="45714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94A7653-9D7E-BDE2-029B-71E75D197F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37529"/>
              </p:ext>
            </p:extLst>
          </p:nvPr>
        </p:nvGraphicFramePr>
        <p:xfrm>
          <a:off x="925087" y="2406671"/>
          <a:ext cx="22979942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C4344BE9-51FE-5B7A-DDB7-25F008B0C0FC}"/>
              </a:ext>
            </a:extLst>
          </p:cNvPr>
          <p:cNvSpPr txBox="1"/>
          <p:nvPr/>
        </p:nvSpPr>
        <p:spPr>
          <a:xfrm>
            <a:off x="18641961" y="6872147"/>
            <a:ext cx="5337730" cy="39087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t-BR" sz="3600" i="0" dirty="0">
                <a:solidFill>
                  <a:srgbClr val="007E7A"/>
                </a:solidFill>
                <a:effectLst/>
                <a:latin typeface="Vale Sans" panose="020B0503020204030204" pitchFamily="34" charset="0"/>
              </a:rPr>
              <a:t>Principal valor para a vale: A vida em primeiro lugar</a:t>
            </a:r>
          </a:p>
          <a:p>
            <a:pPr algn="l"/>
            <a:endParaRPr lang="pt-BR" sz="2800" b="0" i="0" dirty="0">
              <a:solidFill>
                <a:srgbClr val="505152"/>
              </a:solidFill>
              <a:effectLst/>
              <a:latin typeface="Vale Sans" panose="020B0503020204030204" pitchFamily="34" charset="0"/>
            </a:endParaRPr>
          </a:p>
          <a:p>
            <a:pPr algn="l"/>
            <a:r>
              <a:rPr lang="pt-BR" sz="2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</a:rPr>
              <a:t>A vida é mais importante do que resultados e bens materiais e incorporamos essa visão nas decisões de negócio.</a:t>
            </a:r>
          </a:p>
        </p:txBody>
      </p:sp>
      <p:pic>
        <p:nvPicPr>
          <p:cNvPr id="12" name="Gráfico 11" descr="Seta: Curva no sentido anti-horário com preenchimento sólido">
            <a:extLst>
              <a:ext uri="{FF2B5EF4-FFF2-40B4-BE49-F238E27FC236}">
                <a16:creationId xmlns:a16="http://schemas.microsoft.com/office/drawing/2014/main" id="{1F044959-F6A1-FBA1-E7DD-AC341A11E6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55648" flipH="1">
            <a:off x="5776450" y="6711971"/>
            <a:ext cx="914400" cy="914400"/>
          </a:xfrm>
          <a:prstGeom prst="rect">
            <a:avLst/>
          </a:prstGeom>
        </p:spPr>
      </p:pic>
      <p:pic>
        <p:nvPicPr>
          <p:cNvPr id="13" name="Gráfico 12" descr="Seta: Curva no sentido anti-horário com preenchimento sólido">
            <a:extLst>
              <a:ext uri="{FF2B5EF4-FFF2-40B4-BE49-F238E27FC236}">
                <a16:creationId xmlns:a16="http://schemas.microsoft.com/office/drawing/2014/main" id="{E97CA283-DF2C-989D-982F-7015E328D9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55648" flipH="1">
            <a:off x="11734799" y="5183056"/>
            <a:ext cx="914400" cy="914400"/>
          </a:xfrm>
          <a:prstGeom prst="rect">
            <a:avLst/>
          </a:prstGeom>
        </p:spPr>
      </p:pic>
      <p:pic>
        <p:nvPicPr>
          <p:cNvPr id="14" name="Gráfico 13" descr="Seta: Curva no sentido anti-horário com preenchimento sólido">
            <a:extLst>
              <a:ext uri="{FF2B5EF4-FFF2-40B4-BE49-F238E27FC236}">
                <a16:creationId xmlns:a16="http://schemas.microsoft.com/office/drawing/2014/main" id="{0B6813C2-B0A8-B33A-2487-F7F8709639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55648" flipH="1">
            <a:off x="17602337" y="35997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6" name="Agrupar 1035">
            <a:extLst>
              <a:ext uri="{FF2B5EF4-FFF2-40B4-BE49-F238E27FC236}">
                <a16:creationId xmlns:a16="http://schemas.microsoft.com/office/drawing/2014/main" id="{5B2A429C-2AB6-4054-D01B-36B9AEF8E222}"/>
              </a:ext>
            </a:extLst>
          </p:cNvPr>
          <p:cNvGrpSpPr>
            <a:grpSpLocks noChangeAspect="1"/>
          </p:cNvGrpSpPr>
          <p:nvPr/>
        </p:nvGrpSpPr>
        <p:grpSpPr>
          <a:xfrm>
            <a:off x="10430305" y="19780"/>
            <a:ext cx="3611764" cy="6499790"/>
            <a:chOff x="11323039" y="751114"/>
            <a:chExt cx="3132247" cy="5636841"/>
          </a:xfrm>
          <a:solidFill>
            <a:schemeClr val="bg1">
              <a:lumMod val="95000"/>
            </a:schemeClr>
          </a:solidFill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1B6E714-B8C9-6C30-0E9B-4DA30E84A4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9286" y="751114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C2A96A3-684F-AC58-67D2-0224648C27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3039" y="1216567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613B50D6-D8D8-6D88-51B8-0F949E6ED6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7918" y="273332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80ACF2F-C564-0812-FDC4-C439793D9B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63918" y="334376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115C936D-3D2A-C4E2-7DDF-61DF1491F7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67750" y="581195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CD310657-5A29-D9B9-23DE-67DF4D49ED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44754" y="5574582"/>
              <a:ext cx="396000" cy="39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cxnSp>
          <p:nvCxnSpPr>
            <p:cNvPr id="39" name="Conector reto 38">
              <a:extLst>
                <a:ext uri="{FF2B5EF4-FFF2-40B4-BE49-F238E27FC236}">
                  <a16:creationId xmlns:a16="http://schemas.microsoft.com/office/drawing/2014/main" id="{6AC8B882-AE73-34A2-1E1F-2CB685B783F0}"/>
                </a:ext>
              </a:extLst>
            </p:cNvPr>
            <p:cNvCxnSpPr>
              <a:cxnSpLocks/>
              <a:stCxn id="15" idx="6"/>
              <a:endCxn id="11" idx="2"/>
            </p:cNvCxnSpPr>
            <p:nvPr/>
          </p:nvCxnSpPr>
          <p:spPr>
            <a:xfrm flipV="1">
              <a:off x="11899039" y="1039114"/>
              <a:ext cx="1980247" cy="46545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4" name="Conector reto 43">
              <a:extLst>
                <a:ext uri="{FF2B5EF4-FFF2-40B4-BE49-F238E27FC236}">
                  <a16:creationId xmlns:a16="http://schemas.microsoft.com/office/drawing/2014/main" id="{672C8FBC-E6D5-C230-C43E-F85FF2C6B6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09064" y="2467044"/>
              <a:ext cx="129751" cy="75489"/>
            </a:xfrm>
            <a:prstGeom prst="line">
              <a:avLst/>
            </a:prstGeom>
            <a:grpFill/>
            <a:ln w="76200" cap="flat">
              <a:solidFill>
                <a:schemeClr val="bg1">
                  <a:lumMod val="95000"/>
                </a:scheme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7" name="Conector reto 46">
              <a:extLst>
                <a:ext uri="{FF2B5EF4-FFF2-40B4-BE49-F238E27FC236}">
                  <a16:creationId xmlns:a16="http://schemas.microsoft.com/office/drawing/2014/main" id="{92BB036B-E6B8-4661-AD5A-B28DEB8D5438}"/>
                </a:ext>
              </a:extLst>
            </p:cNvPr>
            <p:cNvCxnSpPr>
              <a:cxnSpLocks/>
              <a:stCxn id="21" idx="6"/>
              <a:endCxn id="20" idx="3"/>
            </p:cNvCxnSpPr>
            <p:nvPr/>
          </p:nvCxnSpPr>
          <p:spPr>
            <a:xfrm flipV="1">
              <a:off x="12239918" y="3224972"/>
              <a:ext cx="1032353" cy="40679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Conector reto 59">
              <a:extLst>
                <a:ext uri="{FF2B5EF4-FFF2-40B4-BE49-F238E27FC236}">
                  <a16:creationId xmlns:a16="http://schemas.microsoft.com/office/drawing/2014/main" id="{20103C38-358C-4028-EAAA-A3618B8A82AF}"/>
                </a:ext>
              </a:extLst>
            </p:cNvPr>
            <p:cNvCxnSpPr>
              <a:cxnSpLocks/>
              <a:stCxn id="29" idx="6"/>
              <a:endCxn id="36" idx="3"/>
            </p:cNvCxnSpPr>
            <p:nvPr/>
          </p:nvCxnSpPr>
          <p:spPr>
            <a:xfrm flipV="1">
              <a:off x="13043750" y="5912589"/>
              <a:ext cx="558997" cy="187366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85" name="Organograma"/>
          <p:cNvSpPr txBox="1"/>
          <p:nvPr/>
        </p:nvSpPr>
        <p:spPr>
          <a:xfrm>
            <a:off x="1068139" y="2381469"/>
            <a:ext cx="9200815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000" b="0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 Medium"/>
                <a:sym typeface="Vale Sans Medium"/>
              </a:rPr>
              <a:t>A Segurança deve ser enxergada como um valor e estratégia fundamentais.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4AB99B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7E79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2741135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2500" b="0" i="0" u="none" strike="noStrike" kern="0" cap="none" spc="0" normalizeH="0" baseline="63999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Medium"/>
                <a:sym typeface="Vale Sans Medium"/>
              </a:rPr>
              <a:t>2</a:t>
            </a:r>
            <a:r>
              <a:rPr kumimoji="0" sz="2500" b="0" i="0" u="none" strike="noStrike" kern="0" cap="none" spc="0" normalizeH="0" baseline="63999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Medium"/>
                <a:sym typeface="Vale Sans Medium"/>
              </a:rPr>
              <a:t>.</a:t>
            </a:r>
            <a:r>
              <a:rPr kumimoji="0" sz="7000" b="0" i="0" u="none" strike="noStrike" kern="0" cap="none" spc="0" normalizeH="0" baseline="22857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Medium"/>
                <a:sym typeface="Vale Sans Medium"/>
              </a:rPr>
              <a:t> </a:t>
            </a:r>
            <a:r>
              <a:rPr kumimoji="0" lang="pt-BR" sz="3500" b="0" i="0" u="none" strike="noStrike" kern="0" cap="none" spc="0" normalizeH="0" baseline="45714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Vale Sans Medium"/>
                <a:sym typeface="Vale Sans Medium"/>
              </a:rPr>
              <a:t>Contextualização</a:t>
            </a:r>
            <a:endParaRPr kumimoji="0" sz="3500" b="0" i="0" u="none" strike="noStrike" kern="0" cap="none" spc="0" normalizeH="0" baseline="45714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Vale Sans Medium"/>
              <a:sym typeface="Vale Sans Medium"/>
            </a:endParaRPr>
          </a:p>
        </p:txBody>
      </p:sp>
      <p:pic>
        <p:nvPicPr>
          <p:cNvPr id="4" name="Imagem 3" descr="Vista de uma montanha&#10;&#10;Descrição gerada automaticamente">
            <a:extLst>
              <a:ext uri="{FF2B5EF4-FFF2-40B4-BE49-F238E27FC236}">
                <a16:creationId xmlns:a16="http://schemas.microsoft.com/office/drawing/2014/main" id="{ED2A7DA6-1D91-2E2E-3EFD-90022AA027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94" b="5326"/>
          <a:stretch/>
        </p:blipFill>
        <p:spPr>
          <a:xfrm flipH="1">
            <a:off x="469072" y="8458200"/>
            <a:ext cx="23914925" cy="5257800"/>
          </a:xfrm>
          <a:prstGeom prst="rect">
            <a:avLst/>
          </a:prstGeom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DDB19639-A5CD-7609-BDED-E6752073EE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922" y="11538980"/>
            <a:ext cx="24040847" cy="2193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2B47232E-A8C9-319B-538C-62E3F4AF13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Organograma">
            <a:extLst>
              <a:ext uri="{FF2B5EF4-FFF2-40B4-BE49-F238E27FC236}">
                <a16:creationId xmlns:a16="http://schemas.microsoft.com/office/drawing/2014/main" id="{ECE35817-47A0-15DB-90B9-248401C0B9CA}"/>
              </a:ext>
            </a:extLst>
          </p:cNvPr>
          <p:cNvSpPr txBox="1"/>
          <p:nvPr/>
        </p:nvSpPr>
        <p:spPr>
          <a:xfrm>
            <a:off x="14766649" y="6028191"/>
            <a:ext cx="9216322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pPr marL="0" marR="0" lvl="0" indent="0" algn="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7E7A"/>
                </a:highlight>
                <a:uLnTx/>
                <a:uFillTx/>
                <a:latin typeface="Vale Sans Medium"/>
                <a:sym typeface="Vale Sans Medium"/>
              </a:rPr>
              <a:t>Não existe produção sem Segurança!</a:t>
            </a:r>
          </a:p>
        </p:txBody>
      </p:sp>
    </p:spTree>
    <p:extLst>
      <p:ext uri="{BB962C8B-B14F-4D97-AF65-F5344CB8AC3E}">
        <p14:creationId xmlns:p14="http://schemas.microsoft.com/office/powerpoint/2010/main" val="225575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083525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Nosso ponto de partida...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4AB99B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2741135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2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Contextualização</a:t>
            </a:r>
            <a:endParaRPr sz="3500" baseline="45714" dirty="0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B9553BD-B41E-39F6-15FB-71F15EF21C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736005"/>
              </p:ext>
            </p:extLst>
          </p:nvPr>
        </p:nvGraphicFramePr>
        <p:xfrm>
          <a:off x="1264152" y="3096617"/>
          <a:ext cx="20549218" cy="432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FB5BF8D4-683C-43A4-3603-963BF68107F9}"/>
              </a:ext>
            </a:extLst>
          </p:cNvPr>
          <p:cNvSpPr txBox="1"/>
          <p:nvPr/>
        </p:nvSpPr>
        <p:spPr>
          <a:xfrm>
            <a:off x="4430486" y="7291798"/>
            <a:ext cx="4452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defRPr/>
            </a:pPr>
            <a:r>
              <a:rPr lang="pt-BR" sz="3600" kern="1200" dirty="0">
                <a:solidFill>
                  <a:prstClr val="white">
                    <a:lumMod val="50000"/>
                  </a:prstClr>
                </a:solidFill>
                <a:latin typeface="Vale Sans" panose="020B0503020204030204" pitchFamily="34" charset="0"/>
                <a:ea typeface="+mn-ea"/>
                <a:cs typeface="+mn-cs"/>
              </a:rPr>
              <a:t>1º Sem: </a:t>
            </a:r>
            <a:r>
              <a:rPr lang="pt-BR" sz="3600" kern="1200" dirty="0">
                <a:solidFill>
                  <a:schemeClr val="bg1"/>
                </a:solidFill>
                <a:highlight>
                  <a:srgbClr val="E2AB11"/>
                </a:highlight>
                <a:latin typeface="Vale Sans" panose="020B0503020204030204" pitchFamily="34" charset="0"/>
                <a:ea typeface="+mn-ea"/>
                <a:cs typeface="+mn-cs"/>
              </a:rPr>
              <a:t>4,44 TRIFIR</a:t>
            </a:r>
          </a:p>
        </p:txBody>
      </p:sp>
      <p:sp>
        <p:nvSpPr>
          <p:cNvPr id="6" name="Chave Esquerda 5">
            <a:extLst>
              <a:ext uri="{FF2B5EF4-FFF2-40B4-BE49-F238E27FC236}">
                <a16:creationId xmlns:a16="http://schemas.microsoft.com/office/drawing/2014/main" id="{82B61ADB-E02B-13C1-0D35-31087E2E8BC2}"/>
              </a:ext>
            </a:extLst>
          </p:cNvPr>
          <p:cNvSpPr/>
          <p:nvPr/>
        </p:nvSpPr>
        <p:spPr>
          <a:xfrm rot="16200000">
            <a:off x="6407312" y="2146178"/>
            <a:ext cx="445171" cy="9772254"/>
          </a:xfrm>
          <a:prstGeom prst="leftBrace">
            <a:avLst>
              <a:gd name="adj1" fmla="val 8333"/>
              <a:gd name="adj2" fmla="val 5030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defTabSz="1828800" hangingPunct="1">
              <a:defRPr/>
            </a:pPr>
            <a:endParaRPr lang="pt-BR" sz="3600" b="0" kern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EBA0B47-EDE3-A9FE-20F7-2D8E992793A5}"/>
              </a:ext>
            </a:extLst>
          </p:cNvPr>
          <p:cNvSpPr/>
          <p:nvPr/>
        </p:nvSpPr>
        <p:spPr>
          <a:xfrm>
            <a:off x="11604075" y="3646951"/>
            <a:ext cx="12444645" cy="3456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012760A-61B8-9982-651D-878D56CF2B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880608"/>
              </p:ext>
            </p:extLst>
          </p:nvPr>
        </p:nvGraphicFramePr>
        <p:xfrm>
          <a:off x="1264152" y="9066600"/>
          <a:ext cx="10653528" cy="390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D402B414-7B89-427A-9A82-F87276DEDD0D}"/>
              </a:ext>
            </a:extLst>
          </p:cNvPr>
          <p:cNvSpPr txBox="1"/>
          <p:nvPr/>
        </p:nvSpPr>
        <p:spPr>
          <a:xfrm>
            <a:off x="13702230" y="4683834"/>
            <a:ext cx="10653528" cy="67403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t-BR" sz="4800" i="0" dirty="0">
                <a:solidFill>
                  <a:srgbClr val="4AB99B"/>
                </a:solidFill>
                <a:effectLst/>
                <a:latin typeface="Vale Sans" panose="020B0503020204030204" pitchFamily="34" charset="0"/>
              </a:rPr>
              <a:t>Contexto em Portos Sul</a:t>
            </a:r>
          </a:p>
          <a:p>
            <a:pPr algn="l"/>
            <a:endParaRPr lang="pt-BR" sz="4800" i="0" dirty="0">
              <a:solidFill>
                <a:srgbClr val="007E7A"/>
              </a:solidFill>
              <a:effectLst/>
              <a:latin typeface="Vale Sans" panose="020B0503020204030204" pitchFamily="34" charset="0"/>
            </a:endParaRPr>
          </a:p>
          <a:p>
            <a:pPr algn="l"/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  <a:sym typeface="Wingdings" panose="05000000000000000000" pitchFamily="2" charset="2"/>
              </a:rPr>
              <a:t></a:t>
            </a:r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</a:rPr>
              <a:t>Atuação da Liderança </a:t>
            </a:r>
          </a:p>
          <a:p>
            <a:pPr algn="l"/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  <a:sym typeface="Wingdings" panose="05000000000000000000" pitchFamily="2" charset="2"/>
              </a:rPr>
              <a:t> </a:t>
            </a:r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</a:rPr>
              <a:t>Engajamento dos colaboradores</a:t>
            </a:r>
          </a:p>
          <a:p>
            <a:pPr algn="l"/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  <a:sym typeface="Wingdings" panose="05000000000000000000" pitchFamily="2" charset="2"/>
              </a:rPr>
              <a:t> </a:t>
            </a:r>
            <a:r>
              <a:rPr lang="pt-BR" sz="4800" b="0" i="0" dirty="0">
                <a:solidFill>
                  <a:srgbClr val="505152"/>
                </a:solidFill>
                <a:effectLst/>
                <a:latin typeface="Vale Sans" panose="020B0503020204030204" pitchFamily="34" charset="0"/>
              </a:rPr>
              <a:t>Mobilização para análise de riscos das tarefas</a:t>
            </a:r>
          </a:p>
          <a:p>
            <a:pPr algn="l"/>
            <a:endParaRPr lang="pt-BR" sz="4800" b="0" i="0" dirty="0">
              <a:solidFill>
                <a:srgbClr val="505152"/>
              </a:solidFill>
              <a:effectLst/>
              <a:latin typeface="Vale Sans" panose="020B0503020204030204" pitchFamily="34" charset="0"/>
            </a:endParaRPr>
          </a:p>
          <a:p>
            <a:pPr algn="l"/>
            <a:r>
              <a:rPr lang="pt-BR" sz="4800" dirty="0">
                <a:solidFill>
                  <a:srgbClr val="4AB99B"/>
                </a:solidFill>
                <a:latin typeface="Vale Sans" panose="020B0503020204030204" pitchFamily="34" charset="0"/>
              </a:rPr>
              <a:t>Resultado:</a:t>
            </a:r>
            <a:r>
              <a:rPr lang="pt-BR" sz="4800" b="0" dirty="0">
                <a:solidFill>
                  <a:srgbClr val="505152"/>
                </a:solidFill>
                <a:latin typeface="Vale Sans" panose="020B0503020204030204" pitchFamily="34" charset="0"/>
              </a:rPr>
              <a:t> Cenário de muitos acidentes</a:t>
            </a:r>
            <a:endParaRPr lang="pt-BR" sz="4800" b="0" i="0" dirty="0">
              <a:solidFill>
                <a:srgbClr val="505152"/>
              </a:solidFill>
              <a:effectLst/>
              <a:latin typeface="Vale Sans" panose="020B0503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89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6" grpId="0" animBg="1"/>
      <p:bldGraphic spid="10" grpId="0">
        <p:bldAsOne/>
      </p:bldGraphic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"/>
          <p:cNvSpPr/>
          <p:nvPr/>
        </p:nvSpPr>
        <p:spPr>
          <a:xfrm>
            <a:off x="-26404" y="21056"/>
            <a:ext cx="4262531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3CB5E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" name="1. Quem somos"/>
          <p:cNvSpPr txBox="1"/>
          <p:nvPr/>
        </p:nvSpPr>
        <p:spPr>
          <a:xfrm>
            <a:off x="5598961" y="5708650"/>
            <a:ext cx="18178865" cy="4494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lnSpc>
                <a:spcPts val="18200"/>
              </a:lnSpc>
              <a:defRPr sz="14000" b="0" baseline="11428">
                <a:solidFill>
                  <a:srgbClr val="007E79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sz="10000" baseline="15999" dirty="0">
                <a:latin typeface="Vale Sans Medium"/>
                <a:ea typeface="Vale Sans Medium"/>
                <a:cs typeface="Vale Sans Medium"/>
                <a:sym typeface="Vale Sans Medium"/>
              </a:rPr>
              <a:t>3</a:t>
            </a:r>
            <a:r>
              <a:rPr sz="10000" baseline="15999" dirty="0">
                <a:latin typeface="Vale Sans Medium"/>
                <a:ea typeface="Vale Sans Medium"/>
                <a:cs typeface="Vale Sans Medium"/>
                <a:sym typeface="Vale Sans Medium"/>
              </a:rPr>
              <a:t>.</a:t>
            </a:r>
            <a:r>
              <a:rPr sz="10000" baseline="15999" dirty="0"/>
              <a:t> </a:t>
            </a:r>
            <a:r>
              <a:rPr lang="pt-BR" dirty="0"/>
              <a:t>Nossa jornada em prol da Segurança</a:t>
            </a:r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9736" y="12533218"/>
            <a:ext cx="1778090" cy="680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BEA9E8CF-D283-B926-36EC-A33021DAB0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1483" y="-12757"/>
            <a:ext cx="8579456" cy="27545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0043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083525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Começamos a nos mobilizar em prol da Segurança...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B0D3931-A629-6E87-C703-CF7D51CF472B}"/>
              </a:ext>
            </a:extLst>
          </p:cNvPr>
          <p:cNvSpPr>
            <a:spLocks noChangeAspect="1"/>
          </p:cNvSpPr>
          <p:nvPr/>
        </p:nvSpPr>
        <p:spPr>
          <a:xfrm>
            <a:off x="16476722" y="3155343"/>
            <a:ext cx="11088000" cy="11088000"/>
          </a:xfrm>
          <a:prstGeom prst="ellipse">
            <a:avLst/>
          </a:prstGeom>
          <a:solidFill>
            <a:srgbClr val="B63160"/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45CE5FD7-E1BF-91FD-F7C9-0CF12A6D1D86}"/>
              </a:ext>
            </a:extLst>
          </p:cNvPr>
          <p:cNvSpPr txBox="1"/>
          <p:nvPr/>
        </p:nvSpPr>
        <p:spPr>
          <a:xfrm>
            <a:off x="2780968" y="7874064"/>
            <a:ext cx="13527353" cy="208015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Rotina sustentável semanal com grupos multidisciplinares</a:t>
            </a: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Responsabilidade e colaboração pelo todo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6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DEF79723-E65C-CBDF-170F-63D9052AD79C}"/>
              </a:ext>
            </a:extLst>
          </p:cNvPr>
          <p:cNvSpPr txBox="1"/>
          <p:nvPr/>
        </p:nvSpPr>
        <p:spPr>
          <a:xfrm>
            <a:off x="2790023" y="10921012"/>
            <a:ext cx="13018863" cy="146460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Estratégia Integrada de 5S </a:t>
            </a:r>
            <a:endParaRPr kumimoji="0" lang="pt-BR" sz="3600" b="0" i="0" u="none" strike="noStrike" kern="0" cap="none" spc="0" normalizeH="0" baseline="0" noProof="0" dirty="0">
              <a:ln>
                <a:noFill/>
              </a:ln>
              <a:solidFill>
                <a:srgbClr val="B63160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Inspeções focadas em segurança + eliminação de zonas cegas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8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DB3FE3A1-0D3F-BB90-68DE-4D64F2945E2B}"/>
              </a:ext>
            </a:extLst>
          </p:cNvPr>
          <p:cNvSpPr txBox="1"/>
          <p:nvPr/>
        </p:nvSpPr>
        <p:spPr>
          <a:xfrm>
            <a:off x="2780968" y="4561146"/>
            <a:ext cx="13881762" cy="201860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Análise de Riscos</a:t>
            </a:r>
            <a:r>
              <a:rPr kumimoji="0" lang="pt-BR" sz="4000" b="0" i="0" u="none" strike="noStrike" kern="0" cap="none" spc="0" normalizeH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 da Tarefa</a:t>
            </a: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 </a:t>
            </a:r>
            <a:endParaRPr kumimoji="0" lang="pt-BR" sz="3600" b="0" i="0" u="none" strike="noStrike" kern="0" cap="none" spc="0" normalizeH="0" baseline="0" noProof="0" dirty="0">
              <a:ln>
                <a:noFill/>
              </a:ln>
              <a:solidFill>
                <a:srgbClr val="B63160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Todas as atividades de manutenção preventiva de Portos Sul seriam realizadas somente com análise</a:t>
            </a:r>
            <a:r>
              <a:rPr kumimoji="0" lang="pt-BR" sz="3600" b="0" i="0" u="none" strike="noStrike" kern="0" cap="none" spc="0" normalizeH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 prévia dos riscos</a:t>
            </a: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63115BF-3809-1A3B-9B12-C8E38FF13429}"/>
              </a:ext>
            </a:extLst>
          </p:cNvPr>
          <p:cNvSpPr/>
          <p:nvPr/>
        </p:nvSpPr>
        <p:spPr>
          <a:xfrm>
            <a:off x="16662730" y="4648715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0BDAA59-57CF-232F-2D00-9812E19794C8}"/>
              </a:ext>
            </a:extLst>
          </p:cNvPr>
          <p:cNvSpPr/>
          <p:nvPr/>
        </p:nvSpPr>
        <p:spPr>
          <a:xfrm>
            <a:off x="15714922" y="7684054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BA35E1D-3702-CF94-0C7A-992B619B637F}"/>
              </a:ext>
            </a:extLst>
          </p:cNvPr>
          <p:cNvSpPr/>
          <p:nvPr/>
        </p:nvSpPr>
        <p:spPr>
          <a:xfrm>
            <a:off x="16724743" y="10760347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68A4186F-FA31-C4BB-5BFF-2583D8F01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344" y="10855648"/>
            <a:ext cx="1620000" cy="16200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308E7C69-0003-3C35-107A-B6669294D5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506" y="7908016"/>
            <a:ext cx="1277455" cy="1277455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B99FEDD3-91BD-35C6-DBF9-747022C225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274" y="4695193"/>
            <a:ext cx="1620000" cy="162000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29EC53E4-5719-114B-4961-C4903610883A}"/>
              </a:ext>
            </a:extLst>
          </p:cNvPr>
          <p:cNvSpPr txBox="1"/>
          <p:nvPr/>
        </p:nvSpPr>
        <p:spPr>
          <a:xfrm>
            <a:off x="18834653" y="6575685"/>
            <a:ext cx="5297176" cy="5078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Objetivo: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dirty="0">
                <a:solidFill>
                  <a:srgbClr val="FFFFFF"/>
                </a:solidFill>
                <a:latin typeface="Vale Sans" panose="020B0503020204030204" pitchFamily="34" charset="0"/>
              </a:rPr>
              <a:t>Fazer da</a:t>
            </a: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segurança um valor para os nossos colaboradores.</a:t>
            </a:r>
          </a:p>
        </p:txBody>
      </p:sp>
    </p:spTree>
    <p:extLst>
      <p:ext uri="{BB962C8B-B14F-4D97-AF65-F5344CB8AC3E}">
        <p14:creationId xmlns:p14="http://schemas.microsoft.com/office/powerpoint/2010/main" val="26726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10" grpId="0" animBg="1"/>
      <p:bldP spid="11" grpId="0" animBg="1"/>
      <p:bldP spid="15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289131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Processos + Pessoas geram Resultados.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5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0D835C83-921C-8426-4B33-4DF9DBB9FBFE}"/>
              </a:ext>
            </a:extLst>
          </p:cNvPr>
          <p:cNvSpPr txBox="1"/>
          <p:nvPr/>
        </p:nvSpPr>
        <p:spPr>
          <a:xfrm>
            <a:off x="15115898" y="7404482"/>
            <a:ext cx="8248195" cy="1833936"/>
          </a:xfrm>
          <a:prstGeom prst="homePlate">
            <a:avLst/>
          </a:prstGeom>
          <a:solidFill>
            <a:srgbClr val="B63160"/>
          </a:solidFill>
          <a:ln w="57150">
            <a:solidFill>
              <a:schemeClr val="bg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60000" tIns="108000" rIns="108000" bIns="108000" anchor="ctr">
            <a:no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Realização da Capacitação dos Colaboradores</a:t>
            </a:r>
            <a:endParaRPr kumimoji="0" sz="3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ale Sans Light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7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457DC0CF-FDB9-D738-51FF-25386087ED81}"/>
              </a:ext>
            </a:extLst>
          </p:cNvPr>
          <p:cNvSpPr txBox="1"/>
          <p:nvPr/>
        </p:nvSpPr>
        <p:spPr>
          <a:xfrm>
            <a:off x="8166875" y="7404482"/>
            <a:ext cx="8248195" cy="1833936"/>
          </a:xfrm>
          <a:prstGeom prst="homePlate">
            <a:avLst/>
          </a:prstGeom>
          <a:solidFill>
            <a:srgbClr val="B63160"/>
          </a:solidFill>
          <a:ln w="57150">
            <a:solidFill>
              <a:schemeClr val="bg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60000" tIns="108000" rIns="108000" bIns="108000" anchor="ctr">
            <a:no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Implementação de melhorias no processo</a:t>
            </a:r>
            <a:endParaRPr kumimoji="0" sz="3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ale Sans Light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9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F2F30FAE-5E49-54D9-C25E-FA15218E01F4}"/>
              </a:ext>
            </a:extLst>
          </p:cNvPr>
          <p:cNvSpPr txBox="1"/>
          <p:nvPr/>
        </p:nvSpPr>
        <p:spPr>
          <a:xfrm>
            <a:off x="1217852" y="7404482"/>
            <a:ext cx="8248195" cy="1833936"/>
          </a:xfrm>
          <a:prstGeom prst="homePlate">
            <a:avLst/>
          </a:prstGeom>
          <a:solidFill>
            <a:srgbClr val="B63160"/>
          </a:solidFill>
          <a:ln w="57150">
            <a:solidFill>
              <a:schemeClr val="bg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40000" tIns="108000" rIns="360000" bIns="108000" anchor="ctr">
            <a:no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Diagnóstico das Paradas de Manutenção</a:t>
            </a:r>
            <a:endParaRPr kumimoji="0" sz="3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ale Sans Light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D39EB44-7B8F-6B56-53E7-7D0ED2587ED2}"/>
              </a:ext>
            </a:extLst>
          </p:cNvPr>
          <p:cNvSpPr txBox="1"/>
          <p:nvPr/>
        </p:nvSpPr>
        <p:spPr>
          <a:xfrm>
            <a:off x="1174214" y="9773873"/>
            <a:ext cx="6992661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Equipe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cs typeface="Arial" panose="020B0604020202020204" pitchFamily="34" charset="0"/>
                <a:sym typeface="Helvetica Neue"/>
              </a:rPr>
              <a:t>multidisciplinar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 para avaliação das Paradas de manutenção e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cs typeface="Arial" panose="020B0604020202020204" pitchFamily="34" charset="0"/>
                <a:sym typeface="Helvetica Neue"/>
              </a:rPr>
              <a:t>mapeamento de oportunidades de melhoria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71AF8E1-94CC-7012-210F-720DC5414E0E}"/>
              </a:ext>
            </a:extLst>
          </p:cNvPr>
          <p:cNvSpPr txBox="1"/>
          <p:nvPr/>
        </p:nvSpPr>
        <p:spPr>
          <a:xfrm>
            <a:off x="8492707" y="9773873"/>
            <a:ext cx="6992662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just">
              <a:spcAft>
                <a:spcPts val="600"/>
              </a:spcAft>
              <a:defRPr sz="3200" b="0">
                <a:solidFill>
                  <a:srgbClr val="505152"/>
                </a:solidFill>
                <a:latin typeface="Vale Sans" panose="020B0503020204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cs typeface="Arial" panose="020B0604020202020204" pitchFamily="34" charset="0"/>
                <a:sym typeface="Helvetica Neue"/>
              </a:rPr>
              <a:t>Análise de risco da tarefa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 passa a ser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cs typeface="Arial" panose="020B0604020202020204" pitchFamily="34" charset="0"/>
                <a:sym typeface="Helvetica Neue"/>
              </a:rPr>
              <a:t>input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 para o Planejador na etapa de elaboração da ordem de manutenção / serviço.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7B27AEE-DA84-37A2-F8A6-32196402C219}"/>
              </a:ext>
            </a:extLst>
          </p:cNvPr>
          <p:cNvSpPr txBox="1"/>
          <p:nvPr/>
        </p:nvSpPr>
        <p:spPr>
          <a:xfrm>
            <a:off x="15874744" y="9773873"/>
            <a:ext cx="6730501" cy="32778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Capacitação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 trouxe o entendimento do processo, fazendo que que os times enxergassem o propósito.</a:t>
            </a:r>
          </a:p>
          <a:p>
            <a:pPr marL="457200" marR="0" lvl="0" indent="-45720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E7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Segurança</a:t>
            </a:r>
          </a:p>
          <a:p>
            <a:pPr marL="457200" marR="0" lvl="0" indent="-45720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E7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Operação</a:t>
            </a:r>
          </a:p>
          <a:p>
            <a:pPr marL="457200" marR="0" lvl="0" indent="-457200" algn="just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E7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cs typeface="Arial" panose="020B0604020202020204" pitchFamily="34" charset="0"/>
                <a:sym typeface="Helvetica Neue"/>
              </a:rPr>
              <a:t>Manutenção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BAB51B0-7F1D-C983-5B75-857DC39E3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6"/>
          <a:stretch/>
        </p:blipFill>
        <p:spPr bwMode="auto">
          <a:xfrm>
            <a:off x="1265654" y="2940990"/>
            <a:ext cx="7081206" cy="376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1B4DF681-EDB9-27DC-F1CD-E2B2FFAB0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" r="6188"/>
          <a:stretch/>
        </p:blipFill>
        <p:spPr bwMode="auto">
          <a:xfrm>
            <a:off x="15919614" y="2958211"/>
            <a:ext cx="7139679" cy="37345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tângulo: Canto Dobrado 21">
            <a:extLst>
              <a:ext uri="{FF2B5EF4-FFF2-40B4-BE49-F238E27FC236}">
                <a16:creationId xmlns:a16="http://schemas.microsoft.com/office/drawing/2014/main" id="{22BF773B-470E-B6F9-B043-AD3BD5853817}"/>
              </a:ext>
            </a:extLst>
          </p:cNvPr>
          <p:cNvSpPr/>
          <p:nvPr/>
        </p:nvSpPr>
        <p:spPr>
          <a:xfrm rot="20612824">
            <a:off x="21063725" y="11241724"/>
            <a:ext cx="3054584" cy="2056924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+mn-ea"/>
                <a:cs typeface="+mn-cs"/>
                <a:sym typeface="Helvetica Neue Medium"/>
              </a:rPr>
              <a:t>Lado humano das transformações (gestão de mudanças)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593087F-5250-DE87-F0A4-379D6FC86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4147" y="3166935"/>
            <a:ext cx="7330526" cy="331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6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2" grpId="0"/>
      <p:bldP spid="13" grpId="0"/>
      <p:bldP spid="14" grpId="0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2891318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Essas ações trouxeram reflexo no engajamento e na virada dos nossos resultados...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F1BA84-CF6D-17B5-25A0-C889589F3ECD}"/>
              </a:ext>
            </a:extLst>
          </p:cNvPr>
          <p:cNvSpPr/>
          <p:nvPr/>
        </p:nvSpPr>
        <p:spPr>
          <a:xfrm>
            <a:off x="13847745" y="8938342"/>
            <a:ext cx="10395962" cy="43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8347462-CDC6-49DC-D593-790F7930E4FF}"/>
              </a:ext>
            </a:extLst>
          </p:cNvPr>
          <p:cNvSpPr/>
          <p:nvPr/>
        </p:nvSpPr>
        <p:spPr>
          <a:xfrm>
            <a:off x="13847745" y="3174995"/>
            <a:ext cx="10395962" cy="542464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1899005D-FE68-2C23-7A1F-74EE4A4324DC}"/>
              </a:ext>
            </a:extLst>
          </p:cNvPr>
          <p:cNvGraphicFramePr>
            <a:graphicFrameLocks/>
          </p:cNvGraphicFramePr>
          <p:nvPr/>
        </p:nvGraphicFramePr>
        <p:xfrm>
          <a:off x="3214872" y="3370937"/>
          <a:ext cx="20549218" cy="432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523F0F51-FB9B-5C2D-65D0-7564D52ACB91}"/>
              </a:ext>
            </a:extLst>
          </p:cNvPr>
          <p:cNvSpPr txBox="1"/>
          <p:nvPr/>
        </p:nvSpPr>
        <p:spPr>
          <a:xfrm>
            <a:off x="6381206" y="7566118"/>
            <a:ext cx="4452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ale Sans" panose="020B0503020204030204" pitchFamily="34" charset="0"/>
                <a:ea typeface="+mn-ea"/>
                <a:cs typeface="+mn-cs"/>
                <a:sym typeface="Helvetica Neue"/>
              </a:rPr>
              <a:t>1º Sem: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E2AB11"/>
                </a:highlight>
                <a:uLnTx/>
                <a:uFillTx/>
                <a:latin typeface="Vale Sans" panose="020B0503020204030204" pitchFamily="34" charset="0"/>
                <a:ea typeface="+mn-ea"/>
                <a:cs typeface="+mn-cs"/>
                <a:sym typeface="Helvetica Neue"/>
              </a:rPr>
              <a:t>4,44 TRIFIR</a:t>
            </a:r>
          </a:p>
        </p:txBody>
      </p: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5E523FDE-7362-B295-18AF-39CA3A32F3CB}"/>
              </a:ext>
            </a:extLst>
          </p:cNvPr>
          <p:cNvSpPr/>
          <p:nvPr/>
        </p:nvSpPr>
        <p:spPr>
          <a:xfrm rot="16200000">
            <a:off x="8358032" y="2420498"/>
            <a:ext cx="445171" cy="9772254"/>
          </a:xfrm>
          <a:prstGeom prst="leftBrace">
            <a:avLst>
              <a:gd name="adj1" fmla="val 8333"/>
              <a:gd name="adj2" fmla="val 5030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Helvetica Neue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244F6F50-945F-E6DA-5840-972290945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924077"/>
              </p:ext>
            </p:extLst>
          </p:nvPr>
        </p:nvGraphicFramePr>
        <p:xfrm>
          <a:off x="3214871" y="8978464"/>
          <a:ext cx="21321528" cy="4192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Conector reto 88">
            <a:extLst>
              <a:ext uri="{FF2B5EF4-FFF2-40B4-BE49-F238E27FC236}">
                <a16:creationId xmlns:a16="http://schemas.microsoft.com/office/drawing/2014/main" id="{595A2D50-120E-4BFC-837D-418161A67A18}"/>
              </a:ext>
            </a:extLst>
          </p:cNvPr>
          <p:cNvCxnSpPr>
            <a:cxnSpLocks/>
          </p:cNvCxnSpPr>
          <p:nvPr/>
        </p:nvCxnSpPr>
        <p:spPr>
          <a:xfrm>
            <a:off x="13675812" y="3149509"/>
            <a:ext cx="0" cy="10584000"/>
          </a:xfrm>
          <a:prstGeom prst="line">
            <a:avLst/>
          </a:prstGeom>
          <a:ln w="76200">
            <a:solidFill>
              <a:srgbClr val="DFAA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850893-5DB0-D139-9763-60A9E7F57813}"/>
              </a:ext>
            </a:extLst>
          </p:cNvPr>
          <p:cNvSpPr txBox="1"/>
          <p:nvPr/>
        </p:nvSpPr>
        <p:spPr>
          <a:xfrm>
            <a:off x="16567117" y="7601166"/>
            <a:ext cx="4455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 hangingPunct="1">
              <a:defRPr sz="3600" kern="1200">
                <a:solidFill>
                  <a:prstClr val="white">
                    <a:lumMod val="50000"/>
                  </a:prstClr>
                </a:solidFill>
                <a:latin typeface="Vale Sans" panose="020B0503020204030204" pitchFamily="34" charset="0"/>
                <a:ea typeface="+mn-ea"/>
                <a:cs typeface="+mn-cs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2º Sem: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E2AB11"/>
                </a:highlight>
                <a:uLnTx/>
                <a:uFillTx/>
                <a:latin typeface="Vale Sans" panose="020B0503020204030204" pitchFamily="34" charset="0"/>
                <a:sym typeface="Helvetica Neue"/>
              </a:rPr>
              <a:t>1,80 TRIFIR</a:t>
            </a:r>
          </a:p>
        </p:txBody>
      </p:sp>
      <p:sp>
        <p:nvSpPr>
          <p:cNvPr id="17" name="Chave Esquerda 16">
            <a:extLst>
              <a:ext uri="{FF2B5EF4-FFF2-40B4-BE49-F238E27FC236}">
                <a16:creationId xmlns:a16="http://schemas.microsoft.com/office/drawing/2014/main" id="{E04839E6-185B-AECB-441F-D351D85F6E0B}"/>
              </a:ext>
            </a:extLst>
          </p:cNvPr>
          <p:cNvSpPr/>
          <p:nvPr/>
        </p:nvSpPr>
        <p:spPr>
          <a:xfrm rot="16200000">
            <a:off x="18511286" y="2455546"/>
            <a:ext cx="445171" cy="9772254"/>
          </a:xfrm>
          <a:prstGeom prst="leftBrace">
            <a:avLst>
              <a:gd name="adj1" fmla="val 8333"/>
              <a:gd name="adj2" fmla="val 5030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Helvetica Neue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4BB4B5D-7D17-CF27-F8CE-1D6249C247D9}"/>
              </a:ext>
            </a:extLst>
          </p:cNvPr>
          <p:cNvSpPr/>
          <p:nvPr/>
        </p:nvSpPr>
        <p:spPr>
          <a:xfrm>
            <a:off x="6126510" y="7467612"/>
            <a:ext cx="5110265" cy="900000"/>
          </a:xfrm>
          <a:custGeom>
            <a:avLst/>
            <a:gdLst>
              <a:gd name="connsiteX0" fmla="*/ 0 w 5110265"/>
              <a:gd name="connsiteY0" fmla="*/ 450000 h 900000"/>
              <a:gd name="connsiteX1" fmla="*/ 2555133 w 5110265"/>
              <a:gd name="connsiteY1" fmla="*/ 0 h 900000"/>
              <a:gd name="connsiteX2" fmla="*/ 5110266 w 5110265"/>
              <a:gd name="connsiteY2" fmla="*/ 450000 h 900000"/>
              <a:gd name="connsiteX3" fmla="*/ 2555133 w 5110265"/>
              <a:gd name="connsiteY3" fmla="*/ 900000 h 900000"/>
              <a:gd name="connsiteX4" fmla="*/ 0 w 5110265"/>
              <a:gd name="connsiteY4" fmla="*/ 45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0265" h="900000" fill="none" extrusionOk="0">
                <a:moveTo>
                  <a:pt x="0" y="450000"/>
                </a:moveTo>
                <a:cubicBezTo>
                  <a:pt x="-104279" y="192896"/>
                  <a:pt x="1109380" y="-51368"/>
                  <a:pt x="2555133" y="0"/>
                </a:cubicBezTo>
                <a:cubicBezTo>
                  <a:pt x="3931041" y="-16904"/>
                  <a:pt x="5118004" y="195155"/>
                  <a:pt x="5110266" y="450000"/>
                </a:cubicBezTo>
                <a:cubicBezTo>
                  <a:pt x="5087880" y="702536"/>
                  <a:pt x="4153507" y="940011"/>
                  <a:pt x="2555133" y="900000"/>
                </a:cubicBezTo>
                <a:cubicBezTo>
                  <a:pt x="1126341" y="908879"/>
                  <a:pt x="5910" y="693900"/>
                  <a:pt x="0" y="450000"/>
                </a:cubicBezTo>
                <a:close/>
              </a:path>
              <a:path w="5110265" h="900000" stroke="0" extrusionOk="0">
                <a:moveTo>
                  <a:pt x="0" y="450000"/>
                </a:moveTo>
                <a:cubicBezTo>
                  <a:pt x="-73548" y="114985"/>
                  <a:pt x="1213569" y="-25269"/>
                  <a:pt x="2555133" y="0"/>
                </a:cubicBezTo>
                <a:cubicBezTo>
                  <a:pt x="3925486" y="22928"/>
                  <a:pt x="5157357" y="187420"/>
                  <a:pt x="5110266" y="450000"/>
                </a:cubicBezTo>
                <a:cubicBezTo>
                  <a:pt x="5094171" y="666439"/>
                  <a:pt x="3916399" y="1055255"/>
                  <a:pt x="2555133" y="900000"/>
                </a:cubicBezTo>
                <a:cubicBezTo>
                  <a:pt x="1170838" y="862938"/>
                  <a:pt x="41618" y="695103"/>
                  <a:pt x="0" y="450000"/>
                </a:cubicBezTo>
                <a:close/>
              </a:path>
            </a:pathLst>
          </a:custGeom>
          <a:ln w="76200">
            <a:solidFill>
              <a:srgbClr val="C71C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4EA01CC-4504-5A47-DBBF-00261A708293}"/>
              </a:ext>
            </a:extLst>
          </p:cNvPr>
          <p:cNvSpPr/>
          <p:nvPr/>
        </p:nvSpPr>
        <p:spPr>
          <a:xfrm>
            <a:off x="16203226" y="7489590"/>
            <a:ext cx="5110265" cy="900000"/>
          </a:xfrm>
          <a:custGeom>
            <a:avLst/>
            <a:gdLst>
              <a:gd name="connsiteX0" fmla="*/ 0 w 5110265"/>
              <a:gd name="connsiteY0" fmla="*/ 450000 h 900000"/>
              <a:gd name="connsiteX1" fmla="*/ 2555133 w 5110265"/>
              <a:gd name="connsiteY1" fmla="*/ 0 h 900000"/>
              <a:gd name="connsiteX2" fmla="*/ 5110266 w 5110265"/>
              <a:gd name="connsiteY2" fmla="*/ 450000 h 900000"/>
              <a:gd name="connsiteX3" fmla="*/ 2555133 w 5110265"/>
              <a:gd name="connsiteY3" fmla="*/ 900000 h 900000"/>
              <a:gd name="connsiteX4" fmla="*/ 0 w 5110265"/>
              <a:gd name="connsiteY4" fmla="*/ 45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0265" h="900000" fill="none" extrusionOk="0">
                <a:moveTo>
                  <a:pt x="0" y="450000"/>
                </a:moveTo>
                <a:cubicBezTo>
                  <a:pt x="-104279" y="192896"/>
                  <a:pt x="1109380" y="-51368"/>
                  <a:pt x="2555133" y="0"/>
                </a:cubicBezTo>
                <a:cubicBezTo>
                  <a:pt x="3931041" y="-16904"/>
                  <a:pt x="5118004" y="195155"/>
                  <a:pt x="5110266" y="450000"/>
                </a:cubicBezTo>
                <a:cubicBezTo>
                  <a:pt x="5087880" y="702536"/>
                  <a:pt x="4153507" y="940011"/>
                  <a:pt x="2555133" y="900000"/>
                </a:cubicBezTo>
                <a:cubicBezTo>
                  <a:pt x="1126341" y="908879"/>
                  <a:pt x="5910" y="693900"/>
                  <a:pt x="0" y="450000"/>
                </a:cubicBezTo>
                <a:close/>
              </a:path>
              <a:path w="5110265" h="900000" stroke="0" extrusionOk="0">
                <a:moveTo>
                  <a:pt x="0" y="450000"/>
                </a:moveTo>
                <a:cubicBezTo>
                  <a:pt x="-73548" y="114985"/>
                  <a:pt x="1213569" y="-25269"/>
                  <a:pt x="2555133" y="0"/>
                </a:cubicBezTo>
                <a:cubicBezTo>
                  <a:pt x="3925486" y="22928"/>
                  <a:pt x="5157357" y="187420"/>
                  <a:pt x="5110266" y="450000"/>
                </a:cubicBezTo>
                <a:cubicBezTo>
                  <a:pt x="5094171" y="666439"/>
                  <a:pt x="3916399" y="1055255"/>
                  <a:pt x="2555133" y="900000"/>
                </a:cubicBezTo>
                <a:cubicBezTo>
                  <a:pt x="1170838" y="862938"/>
                  <a:pt x="41618" y="695103"/>
                  <a:pt x="0" y="450000"/>
                </a:cubicBezTo>
                <a:close/>
              </a:path>
            </a:pathLst>
          </a:custGeom>
          <a:ln w="76200">
            <a:solidFill>
              <a:srgbClr val="C71C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E6F8B188-CA9C-CC59-A81D-2258333CE775}"/>
              </a:ext>
            </a:extLst>
          </p:cNvPr>
          <p:cNvSpPr/>
          <p:nvPr/>
        </p:nvSpPr>
        <p:spPr>
          <a:xfrm>
            <a:off x="13675812" y="3981833"/>
            <a:ext cx="10687135" cy="4284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0A0F0D7-6156-7248-A74F-5276BE43CE98}"/>
              </a:ext>
            </a:extLst>
          </p:cNvPr>
          <p:cNvSpPr/>
          <p:nvPr/>
        </p:nvSpPr>
        <p:spPr>
          <a:xfrm>
            <a:off x="13675812" y="9004551"/>
            <a:ext cx="10708188" cy="4140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07BFB5A4-C7A8-CE28-BAE4-4D26CEE684A5}"/>
              </a:ext>
            </a:extLst>
          </p:cNvPr>
          <p:cNvSpPr txBox="1"/>
          <p:nvPr/>
        </p:nvSpPr>
        <p:spPr>
          <a:xfrm>
            <a:off x="358102" y="10348829"/>
            <a:ext cx="2883481" cy="107988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Protagonismo da liderança</a:t>
            </a:r>
          </a:p>
        </p:txBody>
      </p:sp>
      <p:sp>
        <p:nvSpPr>
          <p:cNvPr id="27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6A6B45E8-7F13-B63C-E556-96B48169B6E5}"/>
              </a:ext>
            </a:extLst>
          </p:cNvPr>
          <p:cNvSpPr txBox="1"/>
          <p:nvPr/>
        </p:nvSpPr>
        <p:spPr>
          <a:xfrm>
            <a:off x="421176" y="7087418"/>
            <a:ext cx="2736014" cy="64899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Ressignificação</a:t>
            </a:r>
          </a:p>
        </p:txBody>
      </p:sp>
      <p:pic>
        <p:nvPicPr>
          <p:cNvPr id="28" name="Gráfico 27" descr="Bússola de mapa com preenchimento sólido">
            <a:extLst>
              <a:ext uri="{FF2B5EF4-FFF2-40B4-BE49-F238E27FC236}">
                <a16:creationId xmlns:a16="http://schemas.microsoft.com/office/drawing/2014/main" id="{52CC7594-02C0-6CFF-3045-EABC72138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0011" y="9025126"/>
            <a:ext cx="1440000" cy="1440000"/>
          </a:xfrm>
          <a:prstGeom prst="rect">
            <a:avLst/>
          </a:prstGeom>
        </p:spPr>
      </p:pic>
      <p:pic>
        <p:nvPicPr>
          <p:cNvPr id="29" name="Gráfico 28" descr="Lâmpada com preenchimento sólido">
            <a:extLst>
              <a:ext uri="{FF2B5EF4-FFF2-40B4-BE49-F238E27FC236}">
                <a16:creationId xmlns:a16="http://schemas.microsoft.com/office/drawing/2014/main" id="{95514E53-2B6C-FBC4-0E42-E421643F7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0843" y="5738858"/>
            <a:ext cx="1440000" cy="1440000"/>
          </a:xfrm>
          <a:prstGeom prst="rect">
            <a:avLst/>
          </a:prstGeom>
        </p:spPr>
      </p:pic>
      <p:pic>
        <p:nvPicPr>
          <p:cNvPr id="30" name="Gráfico 29" descr="Adicionar com preenchimento sólido">
            <a:extLst>
              <a:ext uri="{FF2B5EF4-FFF2-40B4-BE49-F238E27FC236}">
                <a16:creationId xmlns:a16="http://schemas.microsoft.com/office/drawing/2014/main" id="{DE13C092-DF5F-2ECC-EAFE-B126DCBF24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 flipV="1">
            <a:off x="1231689" y="7978353"/>
            <a:ext cx="900000" cy="900000"/>
          </a:xfrm>
          <a:prstGeom prst="rect">
            <a:avLst/>
          </a:prstGeom>
        </p:spPr>
      </p:pic>
      <p:sp>
        <p:nvSpPr>
          <p:cNvPr id="31" name="Chave Esquerda 30">
            <a:extLst>
              <a:ext uri="{FF2B5EF4-FFF2-40B4-BE49-F238E27FC236}">
                <a16:creationId xmlns:a16="http://schemas.microsoft.com/office/drawing/2014/main" id="{B54B2306-3ECB-6925-4F97-4C60B2C5EFDE}"/>
              </a:ext>
            </a:extLst>
          </p:cNvPr>
          <p:cNvSpPr/>
          <p:nvPr/>
        </p:nvSpPr>
        <p:spPr>
          <a:xfrm>
            <a:off x="2872056" y="3273217"/>
            <a:ext cx="445171" cy="10260000"/>
          </a:xfrm>
          <a:prstGeom prst="leftBrace">
            <a:avLst>
              <a:gd name="adj1" fmla="val 8333"/>
              <a:gd name="adj2" fmla="val 5030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9429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xit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8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4" name="Organograma">
            <a:extLst>
              <a:ext uri="{FF2B5EF4-FFF2-40B4-BE49-F238E27FC236}">
                <a16:creationId xmlns:a16="http://schemas.microsoft.com/office/drawing/2014/main" id="{7321EDC3-9233-BA54-F0BC-BAA00CE5964E}"/>
              </a:ext>
            </a:extLst>
          </p:cNvPr>
          <p:cNvSpPr txBox="1"/>
          <p:nvPr/>
        </p:nvSpPr>
        <p:spPr>
          <a:xfrm>
            <a:off x="948396" y="1107845"/>
            <a:ext cx="22891318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5400" dirty="0">
                <a:solidFill>
                  <a:srgbClr val="505152"/>
                </a:solidFill>
              </a:rPr>
              <a:t>O protagonismo da liderança potencializou o engajamento dos times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6318373-E85A-FA73-FA82-2F34C080E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48302"/>
              </p:ext>
            </p:extLst>
          </p:nvPr>
        </p:nvGraphicFramePr>
        <p:xfrm>
          <a:off x="3322320" y="3422228"/>
          <a:ext cx="21031200" cy="390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DFAEA62-8453-E012-4010-A3311C2119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569801"/>
              </p:ext>
            </p:extLst>
          </p:nvPr>
        </p:nvGraphicFramePr>
        <p:xfrm>
          <a:off x="3322320" y="8778239"/>
          <a:ext cx="21031200" cy="390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AF7C8650-A4D0-B442-B2F0-4199442F28A8}"/>
              </a:ext>
            </a:extLst>
          </p:cNvPr>
          <p:cNvSpPr txBox="1"/>
          <p:nvPr/>
        </p:nvSpPr>
        <p:spPr>
          <a:xfrm>
            <a:off x="297142" y="7960115"/>
            <a:ext cx="2736014" cy="107988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Engajamento do time</a:t>
            </a:r>
          </a:p>
        </p:txBody>
      </p:sp>
      <p:pic>
        <p:nvPicPr>
          <p:cNvPr id="8" name="Gráfico 7" descr="Sucesso do grupo com preenchimento sólido">
            <a:extLst>
              <a:ext uri="{FF2B5EF4-FFF2-40B4-BE49-F238E27FC236}">
                <a16:creationId xmlns:a16="http://schemas.microsoft.com/office/drawing/2014/main" id="{BAD8F920-A406-6E4C-2C48-89E30F666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7769" y="6733475"/>
            <a:ext cx="1440000" cy="1440000"/>
          </a:xfrm>
          <a:prstGeom prst="rect">
            <a:avLst/>
          </a:prstGeom>
        </p:spPr>
      </p:pic>
      <p:cxnSp>
        <p:nvCxnSpPr>
          <p:cNvPr id="9" name="Conector reto 88">
            <a:extLst>
              <a:ext uri="{FF2B5EF4-FFF2-40B4-BE49-F238E27FC236}">
                <a16:creationId xmlns:a16="http://schemas.microsoft.com/office/drawing/2014/main" id="{621AD238-253B-04F8-7C80-9125C7CA19A8}"/>
              </a:ext>
            </a:extLst>
          </p:cNvPr>
          <p:cNvCxnSpPr>
            <a:cxnSpLocks/>
          </p:cNvCxnSpPr>
          <p:nvPr/>
        </p:nvCxnSpPr>
        <p:spPr>
          <a:xfrm>
            <a:off x="13675812" y="3149509"/>
            <a:ext cx="0" cy="10584000"/>
          </a:xfrm>
          <a:prstGeom prst="line">
            <a:avLst/>
          </a:prstGeom>
          <a:ln w="76200">
            <a:solidFill>
              <a:srgbClr val="DFAA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1F5EF71C-8602-A37F-3846-2D0826CB60C0}"/>
              </a:ext>
            </a:extLst>
          </p:cNvPr>
          <p:cNvSpPr/>
          <p:nvPr/>
        </p:nvSpPr>
        <p:spPr>
          <a:xfrm>
            <a:off x="13696865" y="3249406"/>
            <a:ext cx="10687135" cy="4284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544909C-3504-A08B-2CCD-FC900F8C0EA8}"/>
              </a:ext>
            </a:extLst>
          </p:cNvPr>
          <p:cNvSpPr/>
          <p:nvPr/>
        </p:nvSpPr>
        <p:spPr>
          <a:xfrm>
            <a:off x="13696865" y="8745510"/>
            <a:ext cx="10708188" cy="4140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Chave Esquerda 11">
            <a:extLst>
              <a:ext uri="{FF2B5EF4-FFF2-40B4-BE49-F238E27FC236}">
                <a16:creationId xmlns:a16="http://schemas.microsoft.com/office/drawing/2014/main" id="{46075D92-A7CF-A80C-CB69-041FBB417FD1}"/>
              </a:ext>
            </a:extLst>
          </p:cNvPr>
          <p:cNvSpPr/>
          <p:nvPr/>
        </p:nvSpPr>
        <p:spPr>
          <a:xfrm>
            <a:off x="2872056" y="3273217"/>
            <a:ext cx="445171" cy="10260000"/>
          </a:xfrm>
          <a:prstGeom prst="leftBrace">
            <a:avLst>
              <a:gd name="adj1" fmla="val 8333"/>
              <a:gd name="adj2" fmla="val 5030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55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Agrupar 177">
            <a:extLst>
              <a:ext uri="{FF2B5EF4-FFF2-40B4-BE49-F238E27FC236}">
                <a16:creationId xmlns:a16="http://schemas.microsoft.com/office/drawing/2014/main" id="{A506BBEB-D849-B884-BDA8-7D07ECBE728D}"/>
              </a:ext>
            </a:extLst>
          </p:cNvPr>
          <p:cNvGrpSpPr>
            <a:grpSpLocks noChangeAspect="1"/>
          </p:cNvGrpSpPr>
          <p:nvPr/>
        </p:nvGrpSpPr>
        <p:grpSpPr>
          <a:xfrm>
            <a:off x="10335804" y="19780"/>
            <a:ext cx="3706266" cy="7051881"/>
            <a:chOff x="11241084" y="751114"/>
            <a:chExt cx="3214202" cy="6115633"/>
          </a:xfrm>
          <a:solidFill>
            <a:schemeClr val="bg1">
              <a:lumMod val="95000"/>
            </a:schemeClr>
          </a:solidFill>
        </p:grpSpPr>
        <p:sp>
          <p:nvSpPr>
            <p:cNvPr id="179" name="Elipse 178">
              <a:extLst>
                <a:ext uri="{FF2B5EF4-FFF2-40B4-BE49-F238E27FC236}">
                  <a16:creationId xmlns:a16="http://schemas.microsoft.com/office/drawing/2014/main" id="{9500207D-ED9A-A801-61EF-822AD22DA5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9286" y="751114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0" name="Elipse 179">
              <a:extLst>
                <a:ext uri="{FF2B5EF4-FFF2-40B4-BE49-F238E27FC236}">
                  <a16:creationId xmlns:a16="http://schemas.microsoft.com/office/drawing/2014/main" id="{D285386C-5EFD-9E5B-F8B8-AA74F5ECAA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3039" y="1216567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1" name="Elipse 180">
              <a:extLst>
                <a:ext uri="{FF2B5EF4-FFF2-40B4-BE49-F238E27FC236}">
                  <a16:creationId xmlns:a16="http://schemas.microsoft.com/office/drawing/2014/main" id="{6BD00E11-6C33-ECE9-8F01-D5744992B8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21766" y="1445166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2" name="Elipse 181">
              <a:extLst>
                <a:ext uri="{FF2B5EF4-FFF2-40B4-BE49-F238E27FC236}">
                  <a16:creationId xmlns:a16="http://schemas.microsoft.com/office/drawing/2014/main" id="{F7EDB400-A5D9-EBDC-3FE9-A14A2B6380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78210" y="1801898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4" name="Elipse 183">
              <a:extLst>
                <a:ext uri="{FF2B5EF4-FFF2-40B4-BE49-F238E27FC236}">
                  <a16:creationId xmlns:a16="http://schemas.microsoft.com/office/drawing/2014/main" id="{AB0EC005-EEB9-7F73-6694-3EAD21AC9A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7918" y="273332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5" name="Elipse 184">
              <a:extLst>
                <a:ext uri="{FF2B5EF4-FFF2-40B4-BE49-F238E27FC236}">
                  <a16:creationId xmlns:a16="http://schemas.microsoft.com/office/drawing/2014/main" id="{EE17769E-A2AE-D9F8-0730-52B08CC4F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63918" y="334376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6" name="Elipse 185">
              <a:extLst>
                <a:ext uri="{FF2B5EF4-FFF2-40B4-BE49-F238E27FC236}">
                  <a16:creationId xmlns:a16="http://schemas.microsoft.com/office/drawing/2014/main" id="{735405BA-166E-A0F0-1F7F-E618B2859C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763918" y="3340911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7" name="Elipse 186">
              <a:extLst>
                <a:ext uri="{FF2B5EF4-FFF2-40B4-BE49-F238E27FC236}">
                  <a16:creationId xmlns:a16="http://schemas.microsoft.com/office/drawing/2014/main" id="{3787AE86-F8C3-CC87-9FFC-6BDA8FD0EA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41084" y="3995683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92" name="Elipse 191">
              <a:extLst>
                <a:ext uri="{FF2B5EF4-FFF2-40B4-BE49-F238E27FC236}">
                  <a16:creationId xmlns:a16="http://schemas.microsoft.com/office/drawing/2014/main" id="{6099FF84-A930-3BA5-DB71-7A1475B685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67750" y="581195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93" name="Elipse 192">
              <a:extLst>
                <a:ext uri="{FF2B5EF4-FFF2-40B4-BE49-F238E27FC236}">
                  <a16:creationId xmlns:a16="http://schemas.microsoft.com/office/drawing/2014/main" id="{06B27183-C907-D1F2-905B-30526FB2DC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9411" y="6290747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99" name="Elipse 198">
              <a:extLst>
                <a:ext uri="{FF2B5EF4-FFF2-40B4-BE49-F238E27FC236}">
                  <a16:creationId xmlns:a16="http://schemas.microsoft.com/office/drawing/2014/main" id="{769E8076-BA1F-DCD5-7A1A-47AAC63CD4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44754" y="5574582"/>
              <a:ext cx="396000" cy="39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cxnSp>
          <p:nvCxnSpPr>
            <p:cNvPr id="201" name="Conector reto 200">
              <a:extLst>
                <a:ext uri="{FF2B5EF4-FFF2-40B4-BE49-F238E27FC236}">
                  <a16:creationId xmlns:a16="http://schemas.microsoft.com/office/drawing/2014/main" id="{8848C3A6-3482-9F2E-607F-D6AC34C114AB}"/>
                </a:ext>
              </a:extLst>
            </p:cNvPr>
            <p:cNvCxnSpPr>
              <a:cxnSpLocks/>
              <a:stCxn id="180" idx="6"/>
              <a:endCxn id="179" idx="2"/>
            </p:cNvCxnSpPr>
            <p:nvPr/>
          </p:nvCxnSpPr>
          <p:spPr>
            <a:xfrm flipV="1">
              <a:off x="11899039" y="1039114"/>
              <a:ext cx="1980247" cy="46545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2" name="Conector reto 201">
              <a:extLst>
                <a:ext uri="{FF2B5EF4-FFF2-40B4-BE49-F238E27FC236}">
                  <a16:creationId xmlns:a16="http://schemas.microsoft.com/office/drawing/2014/main" id="{242D7522-1979-9FA1-9535-D31F313CCC54}"/>
                </a:ext>
              </a:extLst>
            </p:cNvPr>
            <p:cNvCxnSpPr>
              <a:cxnSpLocks/>
              <a:stCxn id="182" idx="6"/>
              <a:endCxn id="181" idx="2"/>
            </p:cNvCxnSpPr>
            <p:nvPr/>
          </p:nvCxnSpPr>
          <p:spPr>
            <a:xfrm flipV="1">
              <a:off x="12454210" y="1733166"/>
              <a:ext cx="1067556" cy="35673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4" name="Conector reto 203">
              <a:extLst>
                <a:ext uri="{FF2B5EF4-FFF2-40B4-BE49-F238E27FC236}">
                  <a16:creationId xmlns:a16="http://schemas.microsoft.com/office/drawing/2014/main" id="{595C70BE-B518-15E2-F17C-9A7CDA2E79BB}"/>
                </a:ext>
              </a:extLst>
            </p:cNvPr>
            <p:cNvCxnSpPr>
              <a:cxnSpLocks/>
              <a:stCxn id="185" idx="6"/>
              <a:endCxn id="184" idx="3"/>
            </p:cNvCxnSpPr>
            <p:nvPr/>
          </p:nvCxnSpPr>
          <p:spPr>
            <a:xfrm flipV="1">
              <a:off x="12239918" y="3224972"/>
              <a:ext cx="1032353" cy="40679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5" name="Conector reto 204">
              <a:extLst>
                <a:ext uri="{FF2B5EF4-FFF2-40B4-BE49-F238E27FC236}">
                  <a16:creationId xmlns:a16="http://schemas.microsoft.com/office/drawing/2014/main" id="{3D551BD7-D3B2-C52B-511D-A4F5688FA233}"/>
                </a:ext>
              </a:extLst>
            </p:cNvPr>
            <p:cNvCxnSpPr>
              <a:cxnSpLocks/>
              <a:stCxn id="187" idx="6"/>
              <a:endCxn id="186" idx="2"/>
            </p:cNvCxnSpPr>
            <p:nvPr/>
          </p:nvCxnSpPr>
          <p:spPr>
            <a:xfrm flipV="1">
              <a:off x="11817084" y="3628911"/>
              <a:ext cx="1946834" cy="65477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8" name="Conector reto 207">
              <a:extLst>
                <a:ext uri="{FF2B5EF4-FFF2-40B4-BE49-F238E27FC236}">
                  <a16:creationId xmlns:a16="http://schemas.microsoft.com/office/drawing/2014/main" id="{7E3BE213-39E1-F18A-6BC0-5D4842C93482}"/>
                </a:ext>
              </a:extLst>
            </p:cNvPr>
            <p:cNvCxnSpPr>
              <a:cxnSpLocks/>
              <a:stCxn id="192" idx="6"/>
              <a:endCxn id="199" idx="3"/>
            </p:cNvCxnSpPr>
            <p:nvPr/>
          </p:nvCxnSpPr>
          <p:spPr>
            <a:xfrm flipV="1">
              <a:off x="13043750" y="5912589"/>
              <a:ext cx="558997" cy="187366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9" name="Conector reto 208">
              <a:extLst>
                <a:ext uri="{FF2B5EF4-FFF2-40B4-BE49-F238E27FC236}">
                  <a16:creationId xmlns:a16="http://schemas.microsoft.com/office/drawing/2014/main" id="{9E1FF50C-6CA4-D370-4AC7-677D34C4E7B5}"/>
                </a:ext>
              </a:extLst>
            </p:cNvPr>
            <p:cNvCxnSpPr>
              <a:cxnSpLocks/>
              <a:stCxn id="192" idx="5"/>
              <a:endCxn id="193" idx="1"/>
            </p:cNvCxnSpPr>
            <p:nvPr/>
          </p:nvCxnSpPr>
          <p:spPr>
            <a:xfrm>
              <a:off x="12959397" y="6303602"/>
              <a:ext cx="234367" cy="71498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47" name="Organograma">
            <a:extLst>
              <a:ext uri="{FF2B5EF4-FFF2-40B4-BE49-F238E27FC236}">
                <a16:creationId xmlns:a16="http://schemas.microsoft.com/office/drawing/2014/main" id="{8D70FE3B-F23C-6327-39C8-2C3B458EE2E6}"/>
              </a:ext>
            </a:extLst>
          </p:cNvPr>
          <p:cNvSpPr txBox="1"/>
          <p:nvPr/>
        </p:nvSpPr>
        <p:spPr>
          <a:xfrm>
            <a:off x="1068139" y="2381469"/>
            <a:ext cx="9200815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B63160"/>
                </a:solidFill>
              </a:rPr>
              <a:t>O tratamento dos riscos mais graves e fatalidades deve ser priorizado.</a:t>
            </a:r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6B538287-D232-56DF-08F7-D569C020C8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4" b="22762"/>
          <a:stretch/>
        </p:blipFill>
        <p:spPr>
          <a:xfrm>
            <a:off x="469075" y="8458200"/>
            <a:ext cx="23914922" cy="5257800"/>
          </a:xfrm>
          <a:prstGeom prst="rect">
            <a:avLst/>
          </a:prstGeom>
        </p:spPr>
      </p:pic>
      <p:pic>
        <p:nvPicPr>
          <p:cNvPr id="49" name="Image" descr="Image">
            <a:extLst>
              <a:ext uri="{FF2B5EF4-FFF2-40B4-BE49-F238E27FC236}">
                <a16:creationId xmlns:a16="http://schemas.microsoft.com/office/drawing/2014/main" id="{8B97433B-A58F-B8FC-0CAF-F00337463C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922" y="11538980"/>
            <a:ext cx="24040847" cy="2193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" descr="Image">
            <a:extLst>
              <a:ext uri="{FF2B5EF4-FFF2-40B4-BE49-F238E27FC236}">
                <a16:creationId xmlns:a16="http://schemas.microsoft.com/office/drawing/2014/main" id="{564CA737-9845-C0AF-E012-9631723B5D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25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6240BF17-E073-26E0-F023-18D3C8FE6E15}"/>
              </a:ext>
            </a:extLst>
          </p:cNvPr>
          <p:cNvGrpSpPr>
            <a:grpSpLocks noChangeAspect="1"/>
          </p:cNvGrpSpPr>
          <p:nvPr/>
        </p:nvGrpSpPr>
        <p:grpSpPr>
          <a:xfrm>
            <a:off x="10335806" y="19780"/>
            <a:ext cx="3836146" cy="7672856"/>
            <a:chOff x="11241084" y="751114"/>
            <a:chExt cx="3326838" cy="6654164"/>
          </a:xfrm>
          <a:solidFill>
            <a:schemeClr val="bg1">
              <a:lumMod val="95000"/>
            </a:schemeClr>
          </a:solidFill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DF140B51-AABF-D089-F09D-4679623506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9286" y="751114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5ED7706-64CF-FBA7-F514-3E6349D7C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3039" y="1216567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3DB33B00-3324-457E-3936-447DF9F7A3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21766" y="1445166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9B7B26D-1F79-4556-5ED2-85708C5EE4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78210" y="1801898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D419128F-9F14-762F-9F86-29B8E54500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3064" y="2254533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05C6782B-7C20-B838-2B20-1182188803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7918" y="273332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03EC5452-E147-4D83-8072-524EC265B9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63918" y="334376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D201BD71-75E4-3964-FD39-F78B8A13A6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763918" y="3340911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F62FEC57-EEC6-A953-E404-3EFA359477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41084" y="3995683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5A8B8C65-55C7-7FF6-E7C9-C72923A8F4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34867" y="4768230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1E06C9A2-BF50-F57C-9BA9-37FDA801C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91922" y="4067620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BEFA832A-7CD4-C150-C940-89C5006AF5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67750" y="581195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C5A8D481-782A-F5EB-0A44-DB48100D09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9411" y="6290747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E9EFAEB8-55C9-8F55-35A7-7990A39F89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652754" y="6829278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EF3F5FDC-D3EB-0E23-209C-11BB8509F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0822" y="2129037"/>
              <a:ext cx="396000" cy="39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4" name="Elipse 63">
              <a:extLst>
                <a:ext uri="{FF2B5EF4-FFF2-40B4-BE49-F238E27FC236}">
                  <a16:creationId xmlns:a16="http://schemas.microsoft.com/office/drawing/2014/main" id="{9680433D-7011-FA84-7421-23315F74D7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44754" y="5574582"/>
              <a:ext cx="396000" cy="39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E52CD07C-7297-6B1B-BAE1-DEABEBF1C9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35064" y="6756415"/>
              <a:ext cx="396000" cy="39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cxnSp>
          <p:nvCxnSpPr>
            <p:cNvPr id="66" name="Conector reto 65">
              <a:extLst>
                <a:ext uri="{FF2B5EF4-FFF2-40B4-BE49-F238E27FC236}">
                  <a16:creationId xmlns:a16="http://schemas.microsoft.com/office/drawing/2014/main" id="{EBC30270-F57E-3862-CA1A-BD15B0D08CDC}"/>
                </a:ext>
              </a:extLst>
            </p:cNvPr>
            <p:cNvCxnSpPr>
              <a:cxnSpLocks/>
              <a:stCxn id="9" idx="6"/>
              <a:endCxn id="7" idx="2"/>
            </p:cNvCxnSpPr>
            <p:nvPr/>
          </p:nvCxnSpPr>
          <p:spPr>
            <a:xfrm flipV="1">
              <a:off x="11899039" y="1039114"/>
              <a:ext cx="1980247" cy="46545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Conector reto 66">
              <a:extLst>
                <a:ext uri="{FF2B5EF4-FFF2-40B4-BE49-F238E27FC236}">
                  <a16:creationId xmlns:a16="http://schemas.microsoft.com/office/drawing/2014/main" id="{ACE2298D-D49F-4845-3BA1-B7262F7F750E}"/>
                </a:ext>
              </a:extLst>
            </p:cNvPr>
            <p:cNvCxnSpPr>
              <a:cxnSpLocks/>
              <a:stCxn id="13" idx="6"/>
              <a:endCxn id="12" idx="2"/>
            </p:cNvCxnSpPr>
            <p:nvPr/>
          </p:nvCxnSpPr>
          <p:spPr>
            <a:xfrm flipV="1">
              <a:off x="12454210" y="1733166"/>
              <a:ext cx="1067556" cy="35673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8" name="Conector reto 67">
              <a:extLst>
                <a:ext uri="{FF2B5EF4-FFF2-40B4-BE49-F238E27FC236}">
                  <a16:creationId xmlns:a16="http://schemas.microsoft.com/office/drawing/2014/main" id="{F223858B-73A5-C257-02A9-2152699DF175}"/>
                </a:ext>
              </a:extLst>
            </p:cNvPr>
            <p:cNvCxnSpPr>
              <a:cxnSpLocks/>
              <a:stCxn id="14" idx="6"/>
              <a:endCxn id="62" idx="3"/>
            </p:cNvCxnSpPr>
            <p:nvPr/>
          </p:nvCxnSpPr>
          <p:spPr>
            <a:xfrm flipV="1">
              <a:off x="13109064" y="2467044"/>
              <a:ext cx="129751" cy="75489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9" name="Conector reto 68">
              <a:extLst>
                <a:ext uri="{FF2B5EF4-FFF2-40B4-BE49-F238E27FC236}">
                  <a16:creationId xmlns:a16="http://schemas.microsoft.com/office/drawing/2014/main" id="{C54FBE16-64EE-4C9B-8354-2C949F96CC3A}"/>
                </a:ext>
              </a:extLst>
            </p:cNvPr>
            <p:cNvCxnSpPr>
              <a:cxnSpLocks/>
              <a:stCxn id="21" idx="6"/>
              <a:endCxn id="19" idx="3"/>
            </p:cNvCxnSpPr>
            <p:nvPr/>
          </p:nvCxnSpPr>
          <p:spPr>
            <a:xfrm flipV="1">
              <a:off x="12239918" y="3224972"/>
              <a:ext cx="1032353" cy="40679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0" name="Conector reto 69">
              <a:extLst>
                <a:ext uri="{FF2B5EF4-FFF2-40B4-BE49-F238E27FC236}">
                  <a16:creationId xmlns:a16="http://schemas.microsoft.com/office/drawing/2014/main" id="{A48244FC-08FA-5010-6569-85411054B9A1}"/>
                </a:ext>
              </a:extLst>
            </p:cNvPr>
            <p:cNvCxnSpPr>
              <a:cxnSpLocks/>
              <a:stCxn id="23" idx="6"/>
              <a:endCxn id="22" idx="2"/>
            </p:cNvCxnSpPr>
            <p:nvPr/>
          </p:nvCxnSpPr>
          <p:spPr>
            <a:xfrm flipV="1">
              <a:off x="11817084" y="3628911"/>
              <a:ext cx="1946834" cy="65477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1" name="Conector reto 70">
              <a:extLst>
                <a:ext uri="{FF2B5EF4-FFF2-40B4-BE49-F238E27FC236}">
                  <a16:creationId xmlns:a16="http://schemas.microsoft.com/office/drawing/2014/main" id="{2448BCC1-8B7A-D52D-0156-9E91F28C0EE4}"/>
                </a:ext>
              </a:extLst>
            </p:cNvPr>
            <p:cNvCxnSpPr>
              <a:cxnSpLocks/>
              <a:stCxn id="53" idx="6"/>
              <a:endCxn id="54" idx="2"/>
            </p:cNvCxnSpPr>
            <p:nvPr/>
          </p:nvCxnSpPr>
          <p:spPr>
            <a:xfrm flipV="1">
              <a:off x="11910867" y="4355620"/>
              <a:ext cx="2081055" cy="700610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Conector reto 72">
              <a:extLst>
                <a:ext uri="{FF2B5EF4-FFF2-40B4-BE49-F238E27FC236}">
                  <a16:creationId xmlns:a16="http://schemas.microsoft.com/office/drawing/2014/main" id="{518E2B3C-32A4-C776-DC96-DDD8D4E384AE}"/>
                </a:ext>
              </a:extLst>
            </p:cNvPr>
            <p:cNvCxnSpPr>
              <a:cxnSpLocks/>
              <a:stCxn id="57" idx="6"/>
              <a:endCxn id="64" idx="3"/>
            </p:cNvCxnSpPr>
            <p:nvPr/>
          </p:nvCxnSpPr>
          <p:spPr>
            <a:xfrm flipV="1">
              <a:off x="13043750" y="5912589"/>
              <a:ext cx="558997" cy="187366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49421900-57F3-5ACD-9B16-25CDEE3AB8C5}"/>
                </a:ext>
              </a:extLst>
            </p:cNvPr>
            <p:cNvCxnSpPr>
              <a:cxnSpLocks/>
              <a:stCxn id="57" idx="5"/>
              <a:endCxn id="58" idx="1"/>
            </p:cNvCxnSpPr>
            <p:nvPr/>
          </p:nvCxnSpPr>
          <p:spPr>
            <a:xfrm>
              <a:off x="12959397" y="6303602"/>
              <a:ext cx="234367" cy="71498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5" name="Conector reto 74">
              <a:extLst>
                <a:ext uri="{FF2B5EF4-FFF2-40B4-BE49-F238E27FC236}">
                  <a16:creationId xmlns:a16="http://schemas.microsoft.com/office/drawing/2014/main" id="{232BDA6D-D4D5-92D8-BD6A-3BF315CCEF95}"/>
                </a:ext>
              </a:extLst>
            </p:cNvPr>
            <p:cNvCxnSpPr>
              <a:cxnSpLocks/>
              <a:stCxn id="65" idx="6"/>
              <a:endCxn id="59" idx="2"/>
            </p:cNvCxnSpPr>
            <p:nvPr/>
          </p:nvCxnSpPr>
          <p:spPr>
            <a:xfrm>
              <a:off x="12731064" y="6954415"/>
              <a:ext cx="921690" cy="162863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47" name="Organograma">
            <a:extLst>
              <a:ext uri="{FF2B5EF4-FFF2-40B4-BE49-F238E27FC236}">
                <a16:creationId xmlns:a16="http://schemas.microsoft.com/office/drawing/2014/main" id="{8D70FE3B-F23C-6327-39C8-2C3B458EE2E6}"/>
              </a:ext>
            </a:extLst>
          </p:cNvPr>
          <p:cNvSpPr txBox="1"/>
          <p:nvPr/>
        </p:nvSpPr>
        <p:spPr>
          <a:xfrm>
            <a:off x="1068139" y="2381469"/>
            <a:ext cx="9200815" cy="333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chemeClr val="accent1"/>
                </a:solidFill>
              </a:rPr>
              <a:t>A liderança deve colocar a melhoria de segurança em ação.</a:t>
            </a:r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6B538287-D232-56DF-08F7-D569C020C8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t="30852" r="-51" b="36147"/>
          <a:stretch/>
        </p:blipFill>
        <p:spPr>
          <a:xfrm>
            <a:off x="469075" y="8458200"/>
            <a:ext cx="23914922" cy="5257800"/>
          </a:xfrm>
          <a:prstGeom prst="rect">
            <a:avLst/>
          </a:prstGeom>
        </p:spPr>
      </p:pic>
      <p:pic>
        <p:nvPicPr>
          <p:cNvPr id="49" name="Image" descr="Image">
            <a:extLst>
              <a:ext uri="{FF2B5EF4-FFF2-40B4-BE49-F238E27FC236}">
                <a16:creationId xmlns:a16="http://schemas.microsoft.com/office/drawing/2014/main" id="{8B97433B-A58F-B8FC-0CAF-F00337463C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922" y="11538980"/>
            <a:ext cx="24040847" cy="2193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" descr="Image">
            <a:extLst>
              <a:ext uri="{FF2B5EF4-FFF2-40B4-BE49-F238E27FC236}">
                <a16:creationId xmlns:a16="http://schemas.microsoft.com/office/drawing/2014/main" id="{564CA737-9845-C0AF-E012-9631723B5D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Organograma">
            <a:extLst>
              <a:ext uri="{FF2B5EF4-FFF2-40B4-BE49-F238E27FC236}">
                <a16:creationId xmlns:a16="http://schemas.microsoft.com/office/drawing/2014/main" id="{D65EE26E-EB7E-28B1-7C4B-095D0C6B6D53}"/>
              </a:ext>
            </a:extLst>
          </p:cNvPr>
          <p:cNvSpPr txBox="1"/>
          <p:nvPr/>
        </p:nvSpPr>
        <p:spPr>
          <a:xfrm>
            <a:off x="14766649" y="3840165"/>
            <a:ext cx="9216322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pPr algn="r"/>
            <a:r>
              <a:rPr lang="pt-BR" dirty="0">
                <a:solidFill>
                  <a:schemeClr val="bg1"/>
                </a:solidFill>
                <a:highlight>
                  <a:srgbClr val="3CB5E5"/>
                </a:highlight>
              </a:rPr>
              <a:t>O comprometimento da liderança é fundamental para o engajamento do time.</a:t>
            </a:r>
          </a:p>
        </p:txBody>
      </p:sp>
    </p:spTree>
    <p:extLst>
      <p:ext uri="{BB962C8B-B14F-4D97-AF65-F5344CB8AC3E}">
        <p14:creationId xmlns:p14="http://schemas.microsoft.com/office/powerpoint/2010/main" val="158234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19032155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600" dirty="0">
                <a:solidFill>
                  <a:srgbClr val="505152"/>
                </a:solidFill>
              </a:rPr>
              <a:t>Os reflexos do protagonismo da liderança e do engajamento do time contagiaram outras esferas.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D7876013-6128-9805-DF55-8951D085FFDC}"/>
              </a:ext>
            </a:extLst>
          </p:cNvPr>
          <p:cNvSpPr>
            <a:spLocks noChangeAspect="1"/>
          </p:cNvSpPr>
          <p:nvPr/>
        </p:nvSpPr>
        <p:spPr>
          <a:xfrm>
            <a:off x="15797066" y="2597607"/>
            <a:ext cx="11767656" cy="11767656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01DA30F5-2C37-0BAB-EB53-D693C66F4C3A}"/>
              </a:ext>
            </a:extLst>
          </p:cNvPr>
          <p:cNvSpPr txBox="1"/>
          <p:nvPr/>
        </p:nvSpPr>
        <p:spPr>
          <a:xfrm>
            <a:off x="5474874" y="4361476"/>
            <a:ext cx="10455686" cy="8336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Portos Sul - RJ representando a Vale na UBQ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205DF44-D6DE-C034-10F0-3373266771F5}"/>
              </a:ext>
            </a:extLst>
          </p:cNvPr>
          <p:cNvSpPr/>
          <p:nvPr/>
        </p:nvSpPr>
        <p:spPr>
          <a:xfrm>
            <a:off x="16236757" y="3955118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04461CA-713B-8DC2-C37C-95705F30E864}"/>
              </a:ext>
            </a:extLst>
          </p:cNvPr>
          <p:cNvSpPr/>
          <p:nvPr/>
        </p:nvSpPr>
        <p:spPr>
          <a:xfrm>
            <a:off x="15044769" y="6455143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C2E4DC4-47BD-89FD-D137-88CC20EC2D36}"/>
              </a:ext>
            </a:extLst>
          </p:cNvPr>
          <p:cNvSpPr/>
          <p:nvPr/>
        </p:nvSpPr>
        <p:spPr>
          <a:xfrm>
            <a:off x="15044769" y="9086444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0B21DE4-27E3-F9AD-AFD0-C48D15DB5923}"/>
              </a:ext>
            </a:extLst>
          </p:cNvPr>
          <p:cNvSpPr txBox="1"/>
          <p:nvPr/>
        </p:nvSpPr>
        <p:spPr>
          <a:xfrm>
            <a:off x="18002729" y="6419769"/>
            <a:ext cx="5297176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Impacto do engajamento na evolução </a:t>
            </a:r>
            <a:r>
              <a:rPr lang="pt-BR" sz="5400" dirty="0">
                <a:solidFill>
                  <a:srgbClr val="FFFFFF"/>
                </a:solidFill>
                <a:latin typeface="Vale Sans" panose="020B0503020204030204" pitchFamily="34" charset="0"/>
              </a:rPr>
              <a:t>d</a:t>
            </a: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a cultura organizacional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5B8F965-DF9C-446B-DF3B-B569C06E14B9}"/>
              </a:ext>
            </a:extLst>
          </p:cNvPr>
          <p:cNvSpPr/>
          <p:nvPr/>
        </p:nvSpPr>
        <p:spPr>
          <a:xfrm>
            <a:off x="16170438" y="11464977"/>
            <a:ext cx="1723328" cy="17233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AEF32B26-665F-9605-39A9-672172F88D41}"/>
              </a:ext>
            </a:extLst>
          </p:cNvPr>
          <p:cNvSpPr txBox="1"/>
          <p:nvPr/>
        </p:nvSpPr>
        <p:spPr>
          <a:xfrm>
            <a:off x="5474874" y="6917501"/>
            <a:ext cx="9637302" cy="8336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Foco em diversidade, equidade e inclusão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11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8F386DFE-A352-C9A2-BDAA-85C36F833EB8}"/>
              </a:ext>
            </a:extLst>
          </p:cNvPr>
          <p:cNvSpPr txBox="1"/>
          <p:nvPr/>
        </p:nvSpPr>
        <p:spPr>
          <a:xfrm>
            <a:off x="5474874" y="9260166"/>
            <a:ext cx="9479488" cy="1449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Estratégia de atuação territorial = mais valor às comunidades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p:sp>
        <p:nvSpPr>
          <p:cNvPr id="12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A88C2466-E803-07CE-60BF-AABCA320A718}"/>
              </a:ext>
            </a:extLst>
          </p:cNvPr>
          <p:cNvSpPr txBox="1"/>
          <p:nvPr/>
        </p:nvSpPr>
        <p:spPr>
          <a:xfrm>
            <a:off x="5474874" y="11724751"/>
            <a:ext cx="10455686" cy="1449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Compartilhamento do aprendizado dentro e fora da Vale e produção científica nacional</a:t>
            </a:r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rgbClr val="505152"/>
              </a:solidFill>
              <a:effectLst/>
              <a:uLnTx/>
              <a:uFillTx/>
              <a:latin typeface="Vale Sans" panose="020B0503020204030204" pitchFamily="34" charset="0"/>
              <a:ea typeface="Vale Sans Light"/>
              <a:cs typeface="Vale Sans Light"/>
              <a:sym typeface="Vale Sans Light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Zoom de Slide 12">
                <a:extLst>
                  <a:ext uri="{FF2B5EF4-FFF2-40B4-BE49-F238E27FC236}">
                    <a16:creationId xmlns:a16="http://schemas.microsoft.com/office/drawing/2014/main" id="{E79D2311-7E5E-8183-A0DB-323EDAC7C24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404471" y="4133983"/>
              <a:ext cx="1440000" cy="1380938"/>
            </p:xfrm>
            <a:graphic>
              <a:graphicData uri="http://schemas.microsoft.com/office/powerpoint/2016/slidezoom">
                <pslz:sldZm>
                  <pslz:sldZmObj sldId="2147471557" cId="389544219">
                    <pslz:zmPr id="{AB8550F7-61D4-4DF1-8226-AD335EBEB4AE}" imageType="cover" transitionDur="1000">
                      <p166:blipFill xmlns:p166="http://schemas.microsoft.com/office/powerpoint/2016/6/main"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1380938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Zoom de Slide 1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79D2311-7E5E-8183-A0DB-323EDAC7C2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04471" y="4133983"/>
                <a:ext cx="1440000" cy="1380938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Zoom de Slide 13">
                <a:extLst>
                  <a:ext uri="{FF2B5EF4-FFF2-40B4-BE49-F238E27FC236}">
                    <a16:creationId xmlns:a16="http://schemas.microsoft.com/office/drawing/2014/main" id="{B62CDE04-55D8-6DA6-0D19-182526561C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4830376" y="6738998"/>
              <a:ext cx="2171684" cy="1221809"/>
            </p:xfrm>
            <a:graphic>
              <a:graphicData uri="http://schemas.microsoft.com/office/powerpoint/2016/slidezoom">
                <pslz:sldZm>
                  <pslz:sldZmObj sldId="2147471564" cId="275620885">
                    <pslz:zmPr id="{91F4BCD0-ECA5-4ECA-831A-40C5FBB5DE6B}" imageType="cover" transitionDur="1000">
                      <p166:blipFill xmlns:p166="http://schemas.microsoft.com/office/powerpoint/2016/6/main">
                        <a:blip r:embed="rId6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71684" cy="1221809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Zoom de Slide 1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B62CDE04-55D8-6DA6-0D19-182526561C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30376" y="6738998"/>
                <a:ext cx="2171684" cy="1221809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Zoom de Slide 14">
                <a:extLst>
                  <a:ext uri="{FF2B5EF4-FFF2-40B4-BE49-F238E27FC236}">
                    <a16:creationId xmlns:a16="http://schemas.microsoft.com/office/drawing/2014/main" id="{D0128253-7C5A-BC90-6888-B0469D7DFDE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5064513" y="9063046"/>
              <a:ext cx="1796704" cy="1796704"/>
            </p:xfrm>
            <a:graphic>
              <a:graphicData uri="http://schemas.microsoft.com/office/powerpoint/2016/slidezoom">
                <pslz:sldZm>
                  <pslz:sldZmObj sldId="2147471565" cId="840591856">
                    <pslz:zmPr id="{D676C03D-DE06-4E5B-A02E-8F9B7753DC4A}" imageType="cover" transitionDur="1000">
                      <p166:blipFill xmlns:p166="http://schemas.microsoft.com/office/powerpoint/2016/6/main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96704" cy="179670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Zoom de Slide 1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D0128253-7C5A-BC90-6888-B0469D7DFD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64513" y="9063046"/>
                <a:ext cx="1796704" cy="179670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Zoom de Slide 15">
                <a:extLst>
                  <a:ext uri="{FF2B5EF4-FFF2-40B4-BE49-F238E27FC236}">
                    <a16:creationId xmlns:a16="http://schemas.microsoft.com/office/drawing/2014/main" id="{D56554EA-6CA6-7799-BBD0-B8DF24F3275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273452" y="11557393"/>
              <a:ext cx="1555614" cy="1555614"/>
            </p:xfrm>
            <a:graphic>
              <a:graphicData uri="http://schemas.microsoft.com/office/powerpoint/2016/slidezoom">
                <pslz:sldZm>
                  <pslz:sldZmObj sldId="2147471569" cId="2644475312">
                    <pslz:zmPr id="{7AF2845D-D010-4263-B33B-066528C1D56E}" imageType="cover" transitionDur="1000">
                      <p166:blipFill xmlns:p166="http://schemas.microsoft.com/office/powerpoint/2016/6/main">
                        <a:blip r:embed="rId1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5614" cy="155561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Zoom de Slide 15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D56554EA-6CA6-7799-BBD0-B8DF24F3275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73452" y="11557393"/>
                <a:ext cx="1555614" cy="155561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75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55B5F2E2-64B7-F9F7-516C-939897681AAA}"/>
              </a:ext>
            </a:extLst>
          </p:cNvPr>
          <p:cNvSpPr txBox="1"/>
          <p:nvPr/>
        </p:nvSpPr>
        <p:spPr>
          <a:xfrm>
            <a:off x="7717290" y="3551960"/>
            <a:ext cx="7578105" cy="1449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B0CA"/>
              </a:buClr>
              <a:buSzPct val="110000"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Incentivo a melhorias para redução de riscos </a:t>
            </a:r>
          </a:p>
        </p:txBody>
      </p:sp>
      <p:sp>
        <p:nvSpPr>
          <p:cNvPr id="3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55144088-0F70-93A9-F0D0-01D74847D462}"/>
              </a:ext>
            </a:extLst>
          </p:cNvPr>
          <p:cNvSpPr txBox="1"/>
          <p:nvPr/>
        </p:nvSpPr>
        <p:spPr>
          <a:xfrm>
            <a:off x="2464714" y="3985530"/>
            <a:ext cx="4130629" cy="206476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B0CA"/>
              </a:buClr>
              <a:buSzPct val="110000"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Foco em atividades com risco alto</a:t>
            </a:r>
          </a:p>
        </p:txBody>
      </p:sp>
      <p:sp>
        <p:nvSpPr>
          <p:cNvPr id="9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1E2EC0A3-20EE-41E8-397C-40AAC8FB4FF9}"/>
              </a:ext>
            </a:extLst>
          </p:cNvPr>
          <p:cNvSpPr txBox="1"/>
          <p:nvPr/>
        </p:nvSpPr>
        <p:spPr>
          <a:xfrm>
            <a:off x="16821634" y="3688570"/>
            <a:ext cx="6957164" cy="268032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B0CA"/>
              </a:buClr>
              <a:buSzPct val="110000"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Contribuição com o objetivo estratégico de </a:t>
            </a: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B63160"/>
                </a:highlight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Ser referência em segurança</a:t>
            </a: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 + Desafio de reduzir N2</a:t>
            </a:r>
          </a:p>
        </p:txBody>
      </p:sp>
      <p:pic>
        <p:nvPicPr>
          <p:cNvPr id="10" name="Gráfico 9" descr="Seta: curva ligeira com preenchimento sólido">
            <a:extLst>
              <a:ext uri="{FF2B5EF4-FFF2-40B4-BE49-F238E27FC236}">
                <a16:creationId xmlns:a16="http://schemas.microsoft.com/office/drawing/2014/main" id="{5AE8E23B-CA31-C1D8-2DCE-8E9BFCF6E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28212" flipV="1">
            <a:off x="6496557" y="3555492"/>
            <a:ext cx="1670814" cy="1670814"/>
          </a:xfrm>
          <a:prstGeom prst="rect">
            <a:avLst/>
          </a:prstGeom>
        </p:spPr>
      </p:pic>
      <p:pic>
        <p:nvPicPr>
          <p:cNvPr id="11" name="Gráfico 10" descr="Seta: curva ligeira com preenchimento sólido">
            <a:extLst>
              <a:ext uri="{FF2B5EF4-FFF2-40B4-BE49-F238E27FC236}">
                <a16:creationId xmlns:a16="http://schemas.microsoft.com/office/drawing/2014/main" id="{859CBCA2-1539-D499-CF65-F2A645F71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28212" flipV="1">
            <a:off x="14985583" y="4092802"/>
            <a:ext cx="1670814" cy="1670814"/>
          </a:xfrm>
          <a:prstGeom prst="rect">
            <a:avLst/>
          </a:prstGeom>
        </p:spPr>
      </p:pic>
      <p:pic>
        <p:nvPicPr>
          <p:cNvPr id="12" name="Gráfico 11" descr="Ovos na cesta com preenchimento sólido">
            <a:extLst>
              <a:ext uri="{FF2B5EF4-FFF2-40B4-BE49-F238E27FC236}">
                <a16:creationId xmlns:a16="http://schemas.microsoft.com/office/drawing/2014/main" id="{1B6948A4-AB5D-3D3C-98F8-8D9AEAA981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185" y="4196116"/>
            <a:ext cx="1924378" cy="1924378"/>
          </a:xfrm>
          <a:prstGeom prst="rect">
            <a:avLst/>
          </a:prstGeom>
        </p:spPr>
      </p:pic>
      <p:pic>
        <p:nvPicPr>
          <p:cNvPr id="13" name="Gráfico 12" descr="Seta: curva ligeira com preenchimento sólido">
            <a:extLst>
              <a:ext uri="{FF2B5EF4-FFF2-40B4-BE49-F238E27FC236}">
                <a16:creationId xmlns:a16="http://schemas.microsoft.com/office/drawing/2014/main" id="{8956F110-88E6-E9AD-6907-281D4C503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1788">
            <a:off x="6412427" y="5092256"/>
            <a:ext cx="1670814" cy="1670814"/>
          </a:xfrm>
          <a:prstGeom prst="rect">
            <a:avLst/>
          </a:prstGeom>
        </p:spPr>
      </p:pic>
      <p:sp>
        <p:nvSpPr>
          <p:cNvPr id="14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40A736B6-14D6-8118-C7D4-D74AB7296737}"/>
              </a:ext>
            </a:extLst>
          </p:cNvPr>
          <p:cNvSpPr txBox="1"/>
          <p:nvPr/>
        </p:nvSpPr>
        <p:spPr>
          <a:xfrm>
            <a:off x="7717290" y="5309001"/>
            <a:ext cx="7578105" cy="1449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B0CA"/>
              </a:buClr>
              <a:buSzPct val="110000"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Padronização das atividades com risco alto</a:t>
            </a:r>
          </a:p>
        </p:txBody>
      </p:sp>
      <p:sp>
        <p:nvSpPr>
          <p:cNvPr id="15" name="Evite slides com grande volume de texto. Procure manter a informação em tópicos sucintos. Em caso de texto corrido como o deste exemplo, alinhe sempre à esquerda. Caso queira destacar alguma informação, utilize  o negrito como demostrado aqui, não use nu">
            <a:extLst>
              <a:ext uri="{FF2B5EF4-FFF2-40B4-BE49-F238E27FC236}">
                <a16:creationId xmlns:a16="http://schemas.microsoft.com/office/drawing/2014/main" id="{EA434310-6D70-9157-A18E-C5F39AD16712}"/>
              </a:ext>
            </a:extLst>
          </p:cNvPr>
          <p:cNvSpPr txBox="1"/>
          <p:nvPr/>
        </p:nvSpPr>
        <p:spPr>
          <a:xfrm>
            <a:off x="948395" y="7148154"/>
            <a:ext cx="8758313" cy="411661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8000" tIns="108000" rIns="108000" bIns="108000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B0CA"/>
              </a:buClr>
              <a:buSzPct val="110000"/>
              <a:buFontTx/>
              <a:buNone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 Semibold" panose="020B0703020204030204" pitchFamily="34" charset="0"/>
                <a:ea typeface="Vale Sans Light"/>
                <a:cs typeface="Vale Sans Light"/>
                <a:sym typeface="Vale Sans Light"/>
              </a:rPr>
              <a:t>Exemplo: Projeto de CCQ Puxa-fácil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srgbClr val="B63160"/>
              </a:solidFill>
              <a:effectLst/>
              <a:uLnTx/>
              <a:uFillTx/>
              <a:latin typeface="Vale Sans Semibold" panose="020B0703020204030204" pitchFamily="34" charset="0"/>
              <a:ea typeface="Vale Sans Light"/>
              <a:cs typeface="Vale Sans Light"/>
              <a:sym typeface="Vale Sans Light"/>
            </a:endParaRPr>
          </a:p>
          <a:p>
            <a:pPr marL="457200" marR="0" lvl="0" indent="-45720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B63160"/>
              </a:buClr>
              <a:buSzPct val="110000"/>
              <a:buFont typeface="Wingdings" panose="05000000000000000000" pitchFamily="2" charset="2"/>
              <a:buChar char="l"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1º lugar no EMC Portos Sul</a:t>
            </a:r>
          </a:p>
          <a:p>
            <a:pPr marL="457200" marR="0" lvl="0" indent="-45720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B63160"/>
              </a:buClr>
              <a:buSzPct val="110000"/>
              <a:buFont typeface="Wingdings" panose="05000000000000000000" pitchFamily="2" charset="2"/>
              <a:buChar char="l"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1º lugar no EMC Corredor Sul</a:t>
            </a:r>
          </a:p>
          <a:p>
            <a:pPr marL="457200" marR="0" lvl="0" indent="-45720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B63160"/>
              </a:buClr>
              <a:buSzPct val="110000"/>
              <a:buFont typeface="Wingdings" panose="05000000000000000000" pitchFamily="2" charset="2"/>
              <a:buChar char="l"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Participou do Encontro VPS</a:t>
            </a:r>
          </a:p>
          <a:p>
            <a:pPr marL="457200" marR="0" lvl="0" indent="-457200" algn="l" defTabSz="457200" rtl="0" eaLnBrk="1" fontAlgn="auto" latinLnBrk="0" hangingPunc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B63160"/>
              </a:buClr>
              <a:buSzPct val="110000"/>
              <a:buFont typeface="Wingdings" panose="05000000000000000000" pitchFamily="2" charset="2"/>
              <a:buChar char="l"/>
              <a:tabLst/>
              <a:defRPr sz="3500" b="0">
                <a:solidFill>
                  <a:srgbClr val="6F7070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505152"/>
                </a:solidFill>
                <a:effectLst/>
                <a:uLnTx/>
                <a:uFillTx/>
                <a:latin typeface="Vale Sans" panose="020B0503020204030204" pitchFamily="34" charset="0"/>
                <a:ea typeface="Vale Sans Light"/>
                <a:cs typeface="Vale Sans Light"/>
                <a:sym typeface="Vale Sans Light"/>
              </a:rPr>
              <a:t>Selecionado para representar a Vale no Grande Encontro da UBQ – 2º lugar</a:t>
            </a:r>
          </a:p>
        </p:txBody>
      </p:sp>
      <p:pic>
        <p:nvPicPr>
          <p:cNvPr id="17" name="Imagem 16" descr="Logotipo&#10;&#10;Descrição gerada automaticamente">
            <a:extLst>
              <a:ext uri="{FF2B5EF4-FFF2-40B4-BE49-F238E27FC236}">
                <a16:creationId xmlns:a16="http://schemas.microsoft.com/office/drawing/2014/main" id="{1C9881AE-C14E-F7DC-07A5-D6446D1D15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915" y="11273789"/>
            <a:ext cx="2239126" cy="2147287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94E3FDE-47B3-882B-D2CD-BF7BEE82D0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8817" y="7198638"/>
            <a:ext cx="7431767" cy="5972513"/>
          </a:xfrm>
          <a:prstGeom prst="rect">
            <a:avLst/>
          </a:prstGeom>
        </p:spPr>
      </p:pic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BFE82376-6049-A1EC-3411-796CD995E3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77309"/>
              </p:ext>
            </p:extLst>
          </p:nvPr>
        </p:nvGraphicFramePr>
        <p:xfrm>
          <a:off x="8814073" y="7825603"/>
          <a:ext cx="7431767" cy="5345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" name="Organograma">
            <a:extLst>
              <a:ext uri="{FF2B5EF4-FFF2-40B4-BE49-F238E27FC236}">
                <a16:creationId xmlns:a16="http://schemas.microsoft.com/office/drawing/2014/main" id="{3B1DFA8F-A3B5-714F-5ADD-655307BC1279}"/>
              </a:ext>
            </a:extLst>
          </p:cNvPr>
          <p:cNvSpPr txBox="1"/>
          <p:nvPr/>
        </p:nvSpPr>
        <p:spPr>
          <a:xfrm>
            <a:off x="674076" y="1138325"/>
            <a:ext cx="2377088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000" dirty="0">
                <a:solidFill>
                  <a:srgbClr val="505152"/>
                </a:solidFill>
              </a:rPr>
              <a:t>Fortalecemos a estratégia de gerenciamento de riscos nas atividades.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DB53549-AE6D-911E-1D4B-7460D208B4F2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1. Quem somos">
            <a:extLst>
              <a:ext uri="{FF2B5EF4-FFF2-40B4-BE49-F238E27FC236}">
                <a16:creationId xmlns:a16="http://schemas.microsoft.com/office/drawing/2014/main" id="{5E1444F8-B84C-6364-2B7A-4E7BA5DF3F91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</p:spTree>
    <p:extLst>
      <p:ext uri="{BB962C8B-B14F-4D97-AF65-F5344CB8AC3E}">
        <p14:creationId xmlns:p14="http://schemas.microsoft.com/office/powerpoint/2010/main" val="389544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4" grpId="0" animBg="1"/>
      <p:bldP spid="15" grpId="0" animBg="1"/>
      <p:bldGraphic spid="23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A6AD32C-7CE1-FE0F-9246-47301038ADD3}"/>
              </a:ext>
            </a:extLst>
          </p:cNvPr>
          <p:cNvGrpSpPr/>
          <p:nvPr/>
        </p:nvGrpSpPr>
        <p:grpSpPr>
          <a:xfrm>
            <a:off x="951357" y="6100446"/>
            <a:ext cx="5116883" cy="5008367"/>
            <a:chOff x="1276741" y="6756914"/>
            <a:chExt cx="3427034" cy="2854626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E24B88E8-5C89-A9D6-9F87-3F23FA223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1643" y="6756914"/>
              <a:ext cx="3412132" cy="15876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68FECCA8-1D3F-5535-51FA-A447D57D8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6741" y="8103400"/>
              <a:ext cx="3412132" cy="15081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CBAEFB9-C7B3-98EF-20E1-55696B3CC07C}"/>
              </a:ext>
            </a:extLst>
          </p:cNvPr>
          <p:cNvSpPr txBox="1"/>
          <p:nvPr/>
        </p:nvSpPr>
        <p:spPr>
          <a:xfrm>
            <a:off x="973607" y="3848681"/>
            <a:ext cx="5094633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Aproximação entre líderes e jovens aprendizes em formação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8667C7-5C13-EB40-E411-3F5B8AE39F7A}"/>
              </a:ext>
            </a:extLst>
          </p:cNvPr>
          <p:cNvSpPr txBox="1"/>
          <p:nvPr/>
        </p:nvSpPr>
        <p:spPr>
          <a:xfrm>
            <a:off x="6851163" y="3848681"/>
            <a:ext cx="4679476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A</a:t>
            </a:r>
            <a:r>
              <a:rPr kumimoji="0" lang="pt-BR" sz="4400" b="1" i="0" u="none" strike="noStrike" kern="0" cap="none" spc="0" normalizeH="0" baseline="22857" noProof="0" dirty="0" err="1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bertura</a:t>
            </a: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da escuta para diálogos com temas voltados para DEI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F61C0ED-9F39-0547-326C-51BA0C56AE44}"/>
              </a:ext>
            </a:extLst>
          </p:cNvPr>
          <p:cNvSpPr txBox="1"/>
          <p:nvPr/>
        </p:nvSpPr>
        <p:spPr>
          <a:xfrm>
            <a:off x="11842025" y="3848681"/>
            <a:ext cx="5731062" cy="189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Priorização do turnover das áreas com contratação feminina  (13 entradas) + Bate-papo com novas líderes</a:t>
            </a:r>
          </a:p>
        </p:txBody>
      </p:sp>
      <p:pic>
        <p:nvPicPr>
          <p:cNvPr id="15" name="Imagem 1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D784503B-C4F7-141D-8818-B22C99BD8B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6" t="33394" r="22458"/>
          <a:stretch/>
        </p:blipFill>
        <p:spPr>
          <a:xfrm>
            <a:off x="12191079" y="6675307"/>
            <a:ext cx="5382008" cy="3858645"/>
          </a:xfrm>
          <a:prstGeom prst="rect">
            <a:avLst/>
          </a:prstGeom>
        </p:spPr>
      </p:pic>
      <p:grpSp>
        <p:nvGrpSpPr>
          <p:cNvPr id="25" name="Agrupar 24">
            <a:extLst>
              <a:ext uri="{FF2B5EF4-FFF2-40B4-BE49-F238E27FC236}">
                <a16:creationId xmlns:a16="http://schemas.microsoft.com/office/drawing/2014/main" id="{D6270D1E-97F9-7F22-CE8F-64EC06311B89}"/>
              </a:ext>
            </a:extLst>
          </p:cNvPr>
          <p:cNvGrpSpPr/>
          <p:nvPr/>
        </p:nvGrpSpPr>
        <p:grpSpPr>
          <a:xfrm>
            <a:off x="6714735" y="5181787"/>
            <a:ext cx="4996113" cy="8229022"/>
            <a:chOff x="6714735" y="5181787"/>
            <a:chExt cx="4996113" cy="8229022"/>
          </a:xfrm>
        </p:grpSpPr>
        <p:pic>
          <p:nvPicPr>
            <p:cNvPr id="2" name="Imagem 1" descr="Grupo de pessoas em ambiente fechado&#10;&#10;Descrição gerada automaticamente com confiança média">
              <a:extLst>
                <a:ext uri="{FF2B5EF4-FFF2-40B4-BE49-F238E27FC236}">
                  <a16:creationId xmlns:a16="http://schemas.microsoft.com/office/drawing/2014/main" id="{975370BF-D27C-EF8A-FE03-4C3C424E5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108" y="6973871"/>
              <a:ext cx="3905740" cy="292930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41709AE-E7F7-3D94-63FD-F1865FD32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8681" y="5181787"/>
              <a:ext cx="3321468" cy="26689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m 16" descr="Grupo de pessoas posando para foto&#10;&#10;Descrição gerada automaticamente">
              <a:extLst>
                <a:ext uri="{FF2B5EF4-FFF2-40B4-BE49-F238E27FC236}">
                  <a16:creationId xmlns:a16="http://schemas.microsoft.com/office/drawing/2014/main" id="{52D91F3F-9DC0-8FF8-51CA-A625470E3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699"/>
            <a:stretch/>
          </p:blipFill>
          <p:spPr>
            <a:xfrm>
              <a:off x="8829434" y="10987810"/>
              <a:ext cx="2881414" cy="2422999"/>
            </a:xfrm>
            <a:prstGeom prst="rect">
              <a:avLst/>
            </a:prstGeom>
          </p:spPr>
        </p:pic>
        <p:pic>
          <p:nvPicPr>
            <p:cNvPr id="19" name="Imagem 18" descr="Grupo de pessoas na frente de multidão&#10;&#10;Descrição gerada automaticamente">
              <a:extLst>
                <a:ext uri="{FF2B5EF4-FFF2-40B4-BE49-F238E27FC236}">
                  <a16:creationId xmlns:a16="http://schemas.microsoft.com/office/drawing/2014/main" id="{0200C5E9-C69E-223E-3F2C-4915230B5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735" y="9420381"/>
              <a:ext cx="3739476" cy="2103455"/>
            </a:xfrm>
            <a:prstGeom prst="rect">
              <a:avLst/>
            </a:prstGeom>
          </p:spPr>
        </p:pic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84C7AE3-836B-F24C-38F4-04D63BF7BBF0}"/>
              </a:ext>
            </a:extLst>
          </p:cNvPr>
          <p:cNvSpPr txBox="1"/>
          <p:nvPr/>
        </p:nvSpPr>
        <p:spPr>
          <a:xfrm>
            <a:off x="18047906" y="3883701"/>
            <a:ext cx="5731062" cy="189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P</a:t>
            </a:r>
            <a:r>
              <a:rPr kumimoji="0" lang="pt-BR" sz="4400" b="1" i="0" u="none" strike="noStrike" kern="0" cap="none" spc="0" normalizeH="0" baseline="22857" noProof="0" dirty="0" err="1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rática</a:t>
            </a: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do valor “Valorizar quem faz a nossa empresa” através do reconhecimento de colaboradores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67EAEC2F-C8F2-BE88-56A2-9D005BE4F2CB}"/>
              </a:ext>
            </a:extLst>
          </p:cNvPr>
          <p:cNvGrpSpPr/>
          <p:nvPr/>
        </p:nvGrpSpPr>
        <p:grpSpPr>
          <a:xfrm>
            <a:off x="18139651" y="5934826"/>
            <a:ext cx="5623699" cy="6881784"/>
            <a:chOff x="9869186" y="1581102"/>
            <a:chExt cx="10024894" cy="12267576"/>
          </a:xfrm>
        </p:grpSpPr>
        <p:pic>
          <p:nvPicPr>
            <p:cNvPr id="22" name="Imagem 21" descr="Pessoas sentadas em cadeiras&#10;&#10;Descrição gerada automaticamente com confiança média">
              <a:extLst>
                <a:ext uri="{FF2B5EF4-FFF2-40B4-BE49-F238E27FC236}">
                  <a16:creationId xmlns:a16="http://schemas.microsoft.com/office/drawing/2014/main" id="{DAC6F7F2-6A25-7752-5116-ECEA6F75A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38" b="12468"/>
            <a:stretch/>
          </p:blipFill>
          <p:spPr>
            <a:xfrm>
              <a:off x="12217568" y="9597446"/>
              <a:ext cx="7676512" cy="4251232"/>
            </a:xfrm>
            <a:prstGeom prst="rect">
              <a:avLst/>
            </a:prstGeom>
          </p:spPr>
        </p:pic>
        <p:pic>
          <p:nvPicPr>
            <p:cNvPr id="23" name="Imagem 22" descr="Interface gráfica do usuário, Site&#10;&#10;Descrição gerada automaticamente">
              <a:extLst>
                <a:ext uri="{FF2B5EF4-FFF2-40B4-BE49-F238E27FC236}">
                  <a16:creationId xmlns:a16="http://schemas.microsoft.com/office/drawing/2014/main" id="{3C1411A5-F010-4A00-3F44-A8EA433A57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97" t="27615" r="26603" b="50171"/>
            <a:stretch/>
          </p:blipFill>
          <p:spPr>
            <a:xfrm>
              <a:off x="9869186" y="5601520"/>
              <a:ext cx="7676512" cy="4251232"/>
            </a:xfrm>
            <a:prstGeom prst="rect">
              <a:avLst/>
            </a:prstGeom>
          </p:spPr>
        </p:pic>
        <p:pic>
          <p:nvPicPr>
            <p:cNvPr id="24" name="Imagem 23" descr="Grupo de pessoas em uma sala&#10;&#10;Descrição gerada automaticamente com confiança baixa">
              <a:extLst>
                <a:ext uri="{FF2B5EF4-FFF2-40B4-BE49-F238E27FC236}">
                  <a16:creationId xmlns:a16="http://schemas.microsoft.com/office/drawing/2014/main" id="{8DAB18BD-91D7-DE33-B25B-D4D5FBB34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74" t="26974" r="18937"/>
            <a:stretch/>
          </p:blipFill>
          <p:spPr>
            <a:xfrm>
              <a:off x="12217568" y="1581102"/>
              <a:ext cx="7676512" cy="4757778"/>
            </a:xfrm>
            <a:prstGeom prst="rect">
              <a:avLst/>
            </a:prstGeom>
          </p:spPr>
        </p:pic>
      </p:grpSp>
      <p:sp>
        <p:nvSpPr>
          <p:cNvPr id="7" name="Organograma">
            <a:extLst>
              <a:ext uri="{FF2B5EF4-FFF2-40B4-BE49-F238E27FC236}">
                <a16:creationId xmlns:a16="http://schemas.microsoft.com/office/drawing/2014/main" id="{5AC915BE-8BBF-11AE-413E-96C0BC9AAD14}"/>
              </a:ext>
            </a:extLst>
          </p:cNvPr>
          <p:cNvSpPr txBox="1"/>
          <p:nvPr/>
        </p:nvSpPr>
        <p:spPr>
          <a:xfrm>
            <a:off x="948396" y="1107845"/>
            <a:ext cx="2289131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000" dirty="0">
                <a:solidFill>
                  <a:srgbClr val="505152"/>
                </a:solidFill>
              </a:rPr>
              <a:t>O foco em pessoas ajuda a construir uma organização orientada aos talentos. 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7174D6AD-03BC-204F-9736-50174CC2957F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1. Quem somos">
            <a:extLst>
              <a:ext uri="{FF2B5EF4-FFF2-40B4-BE49-F238E27FC236}">
                <a16:creationId xmlns:a16="http://schemas.microsoft.com/office/drawing/2014/main" id="{B7453045-A101-09B0-0BA3-5AF7EE040348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</p:spTree>
    <p:extLst>
      <p:ext uri="{BB962C8B-B14F-4D97-AF65-F5344CB8AC3E}">
        <p14:creationId xmlns:p14="http://schemas.microsoft.com/office/powerpoint/2010/main" val="27562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senho de Alvo PNG - Só as melhores imagens de desnho Alvo PNG">
            <a:extLst>
              <a:ext uri="{FF2B5EF4-FFF2-40B4-BE49-F238E27FC236}">
                <a16:creationId xmlns:a16="http://schemas.microsoft.com/office/drawing/2014/main" id="{01761560-48D3-374C-2FF3-72D915998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3874" y="7387386"/>
            <a:ext cx="842019" cy="8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rma 2">
            <a:extLst>
              <a:ext uri="{FF2B5EF4-FFF2-40B4-BE49-F238E27FC236}">
                <a16:creationId xmlns:a16="http://schemas.microsoft.com/office/drawing/2014/main" id="{A9CAD4A7-1F5E-C884-F255-2AFADB10F08F}"/>
              </a:ext>
            </a:extLst>
          </p:cNvPr>
          <p:cNvSpPr/>
          <p:nvPr/>
        </p:nvSpPr>
        <p:spPr>
          <a:xfrm>
            <a:off x="1633198" y="7007920"/>
            <a:ext cx="12977180" cy="5077964"/>
          </a:xfrm>
          <a:prstGeom prst="swooshArrow">
            <a:avLst>
              <a:gd name="adj1" fmla="val 13108"/>
              <a:gd name="adj2" fmla="val 22785"/>
            </a:avLst>
          </a:prstGeom>
          <a:solidFill>
            <a:srgbClr val="D9D9D9">
              <a:alpha val="80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962F34B-E257-1182-B1C6-22E418919BC0}"/>
              </a:ext>
            </a:extLst>
          </p:cNvPr>
          <p:cNvSpPr txBox="1"/>
          <p:nvPr/>
        </p:nvSpPr>
        <p:spPr>
          <a:xfrm>
            <a:off x="15231911" y="6100705"/>
            <a:ext cx="2974293" cy="543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Desafio: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BC8CAB-2E9E-792B-0CFB-B9459EAE1331}"/>
              </a:ext>
            </a:extLst>
          </p:cNvPr>
          <p:cNvSpPr txBox="1"/>
          <p:nvPr/>
        </p:nvSpPr>
        <p:spPr>
          <a:xfrm>
            <a:off x="428120" y="10027957"/>
            <a:ext cx="2469437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2020/2021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Diagnóstico </a:t>
            </a:r>
            <a:r>
              <a:rPr kumimoji="0" lang="pt-BR" sz="4000" b="1" i="0" u="none" strike="noStrike" kern="0" cap="none" spc="0" normalizeH="0" baseline="22857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Ecosocial</a:t>
            </a:r>
            <a:endParaRPr kumimoji="0" lang="pt-BR" sz="4000" b="1" i="0" u="none" strike="noStrike" kern="0" cap="none" spc="0" normalizeH="0" baseline="22857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ale Sans" panose="020B0503020204030204" pitchFamily="34" charset="0"/>
              <a:sym typeface="Helvetica Neue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C0D2153-AC55-E868-701E-9AD9818FC2A9}"/>
              </a:ext>
            </a:extLst>
          </p:cNvPr>
          <p:cNvSpPr txBox="1"/>
          <p:nvPr/>
        </p:nvSpPr>
        <p:spPr>
          <a:xfrm>
            <a:off x="2792711" y="8117139"/>
            <a:ext cx="276172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2021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Consolidação e Plano de Ação</a:t>
            </a:r>
          </a:p>
        </p:txBody>
      </p:sp>
      <p:pic>
        <p:nvPicPr>
          <p:cNvPr id="12" name="Gráfico 11" descr="Marca de seleção com preenchimento sólido">
            <a:extLst>
              <a:ext uri="{FF2B5EF4-FFF2-40B4-BE49-F238E27FC236}">
                <a16:creationId xmlns:a16="http://schemas.microsoft.com/office/drawing/2014/main" id="{65EF4AB2-1E90-BF50-F3F9-6ABBF8B66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4888" y="9508094"/>
            <a:ext cx="501542" cy="535195"/>
          </a:xfrm>
          <a:prstGeom prst="rect">
            <a:avLst/>
          </a:prstGeom>
        </p:spPr>
      </p:pic>
      <p:pic>
        <p:nvPicPr>
          <p:cNvPr id="13" name="Gráfico 12" descr="Marca de seleção com preenchimento sólido">
            <a:extLst>
              <a:ext uri="{FF2B5EF4-FFF2-40B4-BE49-F238E27FC236}">
                <a16:creationId xmlns:a16="http://schemas.microsoft.com/office/drawing/2014/main" id="{31FE8291-354B-5859-80A1-69ACBA009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3874" y="7675942"/>
            <a:ext cx="501542" cy="50154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06032BD-881B-3872-845D-7F207BF990B0}"/>
              </a:ext>
            </a:extLst>
          </p:cNvPr>
          <p:cNvSpPr txBox="1"/>
          <p:nvPr/>
        </p:nvSpPr>
        <p:spPr>
          <a:xfrm>
            <a:off x="4824604" y="4271233"/>
            <a:ext cx="3092953" cy="22416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Mar/2022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1º Encontro do GT Social Agenda Positiva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ale Sans" panose="020B0503020204030204" pitchFamily="34" charset="0"/>
              <a:cs typeface="Calibri" panose="020F0502020204030204" pitchFamily="34" charset="0"/>
              <a:sym typeface="Helvetica Neue"/>
            </a:endParaRPr>
          </a:p>
        </p:txBody>
      </p:sp>
      <p:pic>
        <p:nvPicPr>
          <p:cNvPr id="15" name="Gráfico 14" descr="Marca de seleção com preenchimento sólido">
            <a:extLst>
              <a:ext uri="{FF2B5EF4-FFF2-40B4-BE49-F238E27FC236}">
                <a16:creationId xmlns:a16="http://schemas.microsoft.com/office/drawing/2014/main" id="{5A99FC87-3770-B9F2-A6C5-6301633AD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3711" y="3949582"/>
            <a:ext cx="501542" cy="501542"/>
          </a:xfrm>
          <a:prstGeom prst="rect">
            <a:avLst/>
          </a:prstGeom>
        </p:spPr>
      </p:pic>
      <p:pic>
        <p:nvPicPr>
          <p:cNvPr id="17" name="Imagem 16" descr="Grupo de pessoas sentadas ao redor de uma mesa&#10;&#10;Descrição gerada automaticamente com confiança média">
            <a:extLst>
              <a:ext uri="{FF2B5EF4-FFF2-40B4-BE49-F238E27FC236}">
                <a16:creationId xmlns:a16="http://schemas.microsoft.com/office/drawing/2014/main" id="{3E8FE797-F255-437F-058B-7B73F0CD89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765" y="6121692"/>
            <a:ext cx="3312083" cy="1939061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F760DA8-5D55-FC83-E07A-93B91AAE230B}"/>
              </a:ext>
            </a:extLst>
          </p:cNvPr>
          <p:cNvSpPr txBox="1"/>
          <p:nvPr/>
        </p:nvSpPr>
        <p:spPr>
          <a:xfrm>
            <a:off x="3260536" y="10554732"/>
            <a:ext cx="3419761" cy="18107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Maio/2022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2º Encontro GT Social 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Comitê Territorial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4513607-BA37-425C-7601-448D1494B536}"/>
              </a:ext>
            </a:extLst>
          </p:cNvPr>
          <p:cNvSpPr txBox="1"/>
          <p:nvPr/>
        </p:nvSpPr>
        <p:spPr>
          <a:xfrm>
            <a:off x="7336101" y="9134764"/>
            <a:ext cx="4209126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Jun/2022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3º Encontro GT Social PTM Social</a:t>
            </a:r>
            <a:endParaRPr kumimoji="0" lang="pt-BR" sz="4000" b="1" i="0" u="none" strike="noStrike" kern="0" cap="none" spc="0" normalizeH="0" baseline="22857" noProof="0" dirty="0">
              <a:ln>
                <a:noFill/>
              </a:ln>
              <a:solidFill>
                <a:srgbClr val="007E79"/>
              </a:solidFill>
              <a:effectLst/>
              <a:uLnTx/>
              <a:uFillTx/>
              <a:latin typeface="Vale Sans" panose="020B0503020204030204" pitchFamily="34" charset="0"/>
              <a:sym typeface="Helvetica Neue"/>
            </a:endParaRPr>
          </a:p>
        </p:txBody>
      </p:sp>
      <p:pic>
        <p:nvPicPr>
          <p:cNvPr id="21" name="Gráfico 20" descr="Marca de seleção com preenchimento sólido">
            <a:extLst>
              <a:ext uri="{FF2B5EF4-FFF2-40B4-BE49-F238E27FC236}">
                <a16:creationId xmlns:a16="http://schemas.microsoft.com/office/drawing/2014/main" id="{153827F0-214D-12FA-A61F-98D04AC59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8839" y="10087121"/>
            <a:ext cx="501542" cy="501542"/>
          </a:xfrm>
          <a:prstGeom prst="rect">
            <a:avLst/>
          </a:prstGeom>
        </p:spPr>
      </p:pic>
      <p:pic>
        <p:nvPicPr>
          <p:cNvPr id="22" name="Gráfico 21" descr="Marca de seleção com preenchimento sólido">
            <a:extLst>
              <a:ext uri="{FF2B5EF4-FFF2-40B4-BE49-F238E27FC236}">
                <a16:creationId xmlns:a16="http://schemas.microsoft.com/office/drawing/2014/main" id="{D6753752-F502-3871-8D10-4206F266F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6845" y="8708318"/>
            <a:ext cx="501542" cy="50154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5EF2F6C-A690-6B2A-3CC3-2FFE88079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686" y="10653942"/>
            <a:ext cx="4410992" cy="2122789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A5B08B8-548D-44FB-9BFD-4A57406293E9}"/>
              </a:ext>
            </a:extLst>
          </p:cNvPr>
          <p:cNvSpPr txBox="1"/>
          <p:nvPr/>
        </p:nvSpPr>
        <p:spPr>
          <a:xfrm>
            <a:off x="15231911" y="6766082"/>
            <a:ext cx="3787514" cy="23493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. Desenvolvimento com a Comunidade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. Segurança em Comunidade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. Ser um bom vizinho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4609D09-1B6E-7E13-848E-762FC94E8EA5}"/>
              </a:ext>
            </a:extLst>
          </p:cNvPr>
          <p:cNvSpPr txBox="1"/>
          <p:nvPr/>
        </p:nvSpPr>
        <p:spPr>
          <a:xfrm>
            <a:off x="1247492" y="5731963"/>
            <a:ext cx="292608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Percepção da comunidade + Rep track</a:t>
            </a:r>
          </a:p>
        </p:txBody>
      </p:sp>
      <p:sp>
        <p:nvSpPr>
          <p:cNvPr id="26" name="Chave Esquerda 25">
            <a:extLst>
              <a:ext uri="{FF2B5EF4-FFF2-40B4-BE49-F238E27FC236}">
                <a16:creationId xmlns:a16="http://schemas.microsoft.com/office/drawing/2014/main" id="{7236186D-5A1E-3877-CD8C-AF44A3AC1208}"/>
              </a:ext>
            </a:extLst>
          </p:cNvPr>
          <p:cNvSpPr/>
          <p:nvPr/>
        </p:nvSpPr>
        <p:spPr>
          <a:xfrm rot="5400000">
            <a:off x="2362853" y="5380896"/>
            <a:ext cx="662804" cy="3420656"/>
          </a:xfrm>
          <a:prstGeom prst="leftBrace">
            <a:avLst/>
          </a:pr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marL="0" marR="0" lvl="0" indent="0" algn="ctr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ale Sans" panose="020B0503020204030204" pitchFamily="34" charset="0"/>
              <a:sym typeface="Helvetica Neue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E6A03C5-947E-C49C-2303-FC39DA7BA8B5}"/>
              </a:ext>
            </a:extLst>
          </p:cNvPr>
          <p:cNvSpPr txBox="1"/>
          <p:nvPr/>
        </p:nvSpPr>
        <p:spPr>
          <a:xfrm>
            <a:off x="11970742" y="9227738"/>
            <a:ext cx="3419761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Jul/2022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4º Encontro GT Social PTM Social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C9097F15-4993-541D-2CAC-D0CDF8F78A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451" b="3490"/>
          <a:stretch/>
        </p:blipFill>
        <p:spPr>
          <a:xfrm>
            <a:off x="12277761" y="10689676"/>
            <a:ext cx="3112742" cy="2647636"/>
          </a:xfrm>
          <a:prstGeom prst="rect">
            <a:avLst/>
          </a:prstGeom>
        </p:spPr>
      </p:pic>
      <p:pic>
        <p:nvPicPr>
          <p:cNvPr id="29" name="Gráfico 28" descr="Marca de seleção com preenchimento sólido">
            <a:extLst>
              <a:ext uri="{FF2B5EF4-FFF2-40B4-BE49-F238E27FC236}">
                <a16:creationId xmlns:a16="http://schemas.microsoft.com/office/drawing/2014/main" id="{E2B3C5B1-4D0C-06DE-0D73-A1D22A779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534351" y="8854883"/>
            <a:ext cx="501542" cy="501542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07E440B6-013C-3D5D-05ED-5BF0DEF1CCB3}"/>
              </a:ext>
            </a:extLst>
          </p:cNvPr>
          <p:cNvSpPr txBox="1"/>
          <p:nvPr/>
        </p:nvSpPr>
        <p:spPr>
          <a:xfrm>
            <a:off x="10487616" y="3982798"/>
            <a:ext cx="4362062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 err="1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Ago</a:t>
            </a: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/2022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22857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5º Encontro GT Social PTM Social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4EE2762E-8F63-6010-9C86-830FD456338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4279" b="15800"/>
          <a:stretch/>
        </p:blipFill>
        <p:spPr>
          <a:xfrm>
            <a:off x="10812192" y="5358477"/>
            <a:ext cx="3712910" cy="1618665"/>
          </a:xfrm>
          <a:prstGeom prst="rect">
            <a:avLst/>
          </a:prstGeom>
        </p:spPr>
      </p:pic>
      <p:pic>
        <p:nvPicPr>
          <p:cNvPr id="32" name="Gráfico 31" descr="Marca de seleção com preenchimento sólido">
            <a:extLst>
              <a:ext uri="{FF2B5EF4-FFF2-40B4-BE49-F238E27FC236}">
                <a16:creationId xmlns:a16="http://schemas.microsoft.com/office/drawing/2014/main" id="{0A9C7961-59AC-A6A7-0B46-452BF8BE8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73633" y="3633244"/>
            <a:ext cx="501542" cy="501542"/>
          </a:xfrm>
          <a:prstGeom prst="rect">
            <a:avLst/>
          </a:prstGeom>
        </p:spPr>
      </p:pic>
      <p:pic>
        <p:nvPicPr>
          <p:cNvPr id="37" name="Imagem 3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344871A-CE32-5EA7-34E5-86B97024F98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5" b="17867"/>
          <a:stretch/>
        </p:blipFill>
        <p:spPr>
          <a:xfrm>
            <a:off x="19252415" y="3189930"/>
            <a:ext cx="4659537" cy="6103734"/>
          </a:xfrm>
          <a:prstGeom prst="rect">
            <a:avLst/>
          </a:prstGeom>
        </p:spPr>
      </p:pic>
      <p:pic>
        <p:nvPicPr>
          <p:cNvPr id="35" name="Imagem 34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33485107-E655-C044-32EE-880FE0C3DA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15" y="9858505"/>
            <a:ext cx="4640557" cy="309249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6F3CC85-8A6A-64C7-8F88-FCCC59C70EE3}"/>
              </a:ext>
            </a:extLst>
          </p:cNvPr>
          <p:cNvSpPr>
            <a:spLocks/>
          </p:cNvSpPr>
          <p:nvPr/>
        </p:nvSpPr>
        <p:spPr>
          <a:xfrm>
            <a:off x="19773460" y="8501839"/>
            <a:ext cx="4138492" cy="998304"/>
          </a:xfrm>
          <a:prstGeom prst="rect">
            <a:avLst/>
          </a:prstGeom>
          <a:solidFill>
            <a:srgbClr val="B631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ea typeface="+mn-ea"/>
                <a:cs typeface="+mn-cs"/>
                <a:sym typeface="Helvetica Neue Medium"/>
              </a:rPr>
              <a:t>Homenagem como cidadão itaguaiense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845A7E8-FB6C-D212-C1A2-6382D22A0AA4}"/>
              </a:ext>
            </a:extLst>
          </p:cNvPr>
          <p:cNvSpPr>
            <a:spLocks/>
          </p:cNvSpPr>
          <p:nvPr/>
        </p:nvSpPr>
        <p:spPr>
          <a:xfrm>
            <a:off x="19754480" y="11952698"/>
            <a:ext cx="4138492" cy="1332000"/>
          </a:xfrm>
          <a:prstGeom prst="rect">
            <a:avLst/>
          </a:prstGeom>
          <a:solidFill>
            <a:srgbClr val="B631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ale Sans" panose="020B0503020204030204" pitchFamily="34" charset="0"/>
                <a:ea typeface="+mn-ea"/>
                <a:cs typeface="+mn-cs"/>
                <a:sym typeface="Helvetica Neue Medium"/>
              </a:rPr>
              <a:t>Assinatura do termo de cooperação ambiental em Mangaratiba </a:t>
            </a:r>
          </a:p>
        </p:txBody>
      </p:sp>
      <p:sp>
        <p:nvSpPr>
          <p:cNvPr id="7" name="Organograma">
            <a:extLst>
              <a:ext uri="{FF2B5EF4-FFF2-40B4-BE49-F238E27FC236}">
                <a16:creationId xmlns:a16="http://schemas.microsoft.com/office/drawing/2014/main" id="{4B8FA0DF-DB17-A53A-3B56-460BD45629E7}"/>
              </a:ext>
            </a:extLst>
          </p:cNvPr>
          <p:cNvSpPr txBox="1"/>
          <p:nvPr/>
        </p:nvSpPr>
        <p:spPr>
          <a:xfrm>
            <a:off x="948396" y="1107845"/>
            <a:ext cx="22891318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Adotamos uma estratégia de atuação territorial, e já começamos a colher frutos dessa colaboração.</a:t>
            </a:r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E6CDC082-E145-31A4-B1F9-6D3F0AB1FD84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" name="1. Quem somos">
            <a:extLst>
              <a:ext uri="{FF2B5EF4-FFF2-40B4-BE49-F238E27FC236}">
                <a16:creationId xmlns:a16="http://schemas.microsoft.com/office/drawing/2014/main" id="{F8D66875-12E3-A311-3252-DB063C9ABFBB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</p:spTree>
    <p:extLst>
      <p:ext uri="{BB962C8B-B14F-4D97-AF65-F5344CB8AC3E}">
        <p14:creationId xmlns:p14="http://schemas.microsoft.com/office/powerpoint/2010/main" val="84059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9" grpId="0"/>
      <p:bldP spid="20" grpId="0"/>
      <p:bldP spid="24" grpId="0"/>
      <p:bldP spid="25" grpId="0"/>
      <p:bldP spid="26" grpId="0" animBg="1"/>
      <p:bldP spid="27" grpId="0"/>
      <p:bldP spid="30" grpId="0"/>
      <p:bldP spid="8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Grupo de pessoas na frente de uma ponte&#10;&#10;Descrição gerada automaticamente com confiança média">
            <a:extLst>
              <a:ext uri="{FF2B5EF4-FFF2-40B4-BE49-F238E27FC236}">
                <a16:creationId xmlns:a16="http://schemas.microsoft.com/office/drawing/2014/main" id="{5B651DC3-6C48-03B4-F466-561BD1F70C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4" r="18409"/>
          <a:stretch/>
        </p:blipFill>
        <p:spPr>
          <a:xfrm>
            <a:off x="3376342" y="7631720"/>
            <a:ext cx="4807108" cy="325742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5831228-008A-6191-0E10-854EB45E0B4B}"/>
              </a:ext>
            </a:extLst>
          </p:cNvPr>
          <p:cNvSpPr txBox="1"/>
          <p:nvPr/>
        </p:nvSpPr>
        <p:spPr>
          <a:xfrm>
            <a:off x="1236000" y="3117161"/>
            <a:ext cx="6480000" cy="20210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+20</a:t>
            </a:r>
            <a:r>
              <a:rPr kumimoji="0" lang="pt-BR" sz="5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compartilhamentos (visitas e participações em fóruns)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153BDEC-94ED-CBB2-EB31-00A0810064AE}"/>
              </a:ext>
            </a:extLst>
          </p:cNvPr>
          <p:cNvSpPr txBox="1"/>
          <p:nvPr/>
        </p:nvSpPr>
        <p:spPr>
          <a:xfrm>
            <a:off x="17116279" y="3117161"/>
            <a:ext cx="6480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Convite para participação no congresso CIDESPORT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134F19-3992-09C6-299D-D9B4F9E1E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6278" y="4529160"/>
            <a:ext cx="6480001" cy="198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1AB9921-3F7A-D3DA-8672-975FB10F4D08}"/>
              </a:ext>
            </a:extLst>
          </p:cNvPr>
          <p:cNvSpPr txBox="1"/>
          <p:nvPr/>
        </p:nvSpPr>
        <p:spPr>
          <a:xfrm>
            <a:off x="17299158" y="7030751"/>
            <a:ext cx="6480001" cy="6186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09/11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Wingdings" panose="05000000000000000000" pitchFamily="2" charset="2"/>
              </a:rPr>
              <a:t>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A Sustentabilidade e a Segurança Portuária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Vale Sans" panose="020B0503020204030204" pitchFamily="34" charset="0"/>
              <a:sym typeface="Helvetica Neue"/>
            </a:endParaRPr>
          </a:p>
          <a:p>
            <a:pPr marL="274638" marR="0" lvl="1" indent="-274638" algn="l" defTabSz="825500" rtl="0" eaLnBrk="1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E7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Vale Sans" panose="020B0503020204030204" pitchFamily="34" charset="0"/>
              <a:sym typeface="Helvetica Neue"/>
            </a:endParaRPr>
          </a:p>
          <a:p>
            <a:pPr marL="274638" marR="0" lvl="1" indent="-274638" algn="l" defTabSz="825500" rtl="0" eaLnBrk="1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E7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Os Fundamentos da Sustentabilidade: 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Newton Narciso Pereira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 – Prof. Dr. Universidade Federal Fluminense – UFF</a:t>
            </a:r>
          </a:p>
          <a:p>
            <a:pPr marL="274638" marR="0" lvl="1" indent="-274638" algn="l" defTabSz="825500" rtl="0" eaLnBrk="1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E7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7E79"/>
                </a:highlight>
                <a:uLnTx/>
                <a:uFillTx/>
                <a:latin typeface="Vale Sans" panose="020B0503020204030204" pitchFamily="34" charset="0"/>
                <a:sym typeface="Helvetica Neue"/>
              </a:rPr>
              <a:t>O Impacto do Engajamento como Alavanca nos Resultados de Segurança: O Case dos Portos Sul – Vale RJ: 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7E79"/>
                </a:highlight>
                <a:uLnTx/>
                <a:uFillTx/>
                <a:latin typeface="Vale Sans" panose="020B0503020204030204" pitchFamily="34" charset="0"/>
                <a:sym typeface="Helvetica Neue"/>
              </a:rPr>
              <a:t>Walter Pinheiro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7E79"/>
                </a:highlight>
                <a:uLnTx/>
                <a:uFillTx/>
                <a:latin typeface="Vale Sans" panose="020B0503020204030204" pitchFamily="34" charset="0"/>
                <a:sym typeface="Helvetica Neue"/>
              </a:rPr>
              <a:t> – Gerente Executivo de Operações dos Portos RJ – VALE</a:t>
            </a:r>
          </a:p>
        </p:txBody>
      </p:sp>
      <p:pic>
        <p:nvPicPr>
          <p:cNvPr id="17" name="Imagem 16" descr="Grupo de pessoas em um barco&#10;&#10;Descrição gerada automaticamente com confiança média">
            <a:extLst>
              <a:ext uri="{FF2B5EF4-FFF2-40B4-BE49-F238E27FC236}">
                <a16:creationId xmlns:a16="http://schemas.microsoft.com/office/drawing/2014/main" id="{357C0FE0-67DE-B2BD-2705-EE98AB8A89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81"/>
          <a:stretch/>
        </p:blipFill>
        <p:spPr>
          <a:xfrm>
            <a:off x="1110469" y="5243771"/>
            <a:ext cx="5528937" cy="3257427"/>
          </a:xfrm>
          <a:prstGeom prst="rect">
            <a:avLst/>
          </a:prstGeom>
        </p:spPr>
      </p:pic>
      <p:pic>
        <p:nvPicPr>
          <p:cNvPr id="21" name="Imagem 20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FC9AEC1-773A-070E-8577-5E7B64B48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70" y="10663800"/>
            <a:ext cx="4807108" cy="2702679"/>
          </a:xfrm>
          <a:prstGeom prst="rect">
            <a:avLst/>
          </a:prstGeom>
        </p:spPr>
      </p:pic>
      <p:sp>
        <p:nvSpPr>
          <p:cNvPr id="12" name="Organograma">
            <a:extLst>
              <a:ext uri="{FF2B5EF4-FFF2-40B4-BE49-F238E27FC236}">
                <a16:creationId xmlns:a16="http://schemas.microsoft.com/office/drawing/2014/main" id="{BB9CABB1-E8E6-A6BB-1C74-9B5BEAA73273}"/>
              </a:ext>
            </a:extLst>
          </p:cNvPr>
          <p:cNvSpPr txBox="1"/>
          <p:nvPr/>
        </p:nvSpPr>
        <p:spPr>
          <a:xfrm>
            <a:off x="948396" y="1107845"/>
            <a:ext cx="2289131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505152"/>
                </a:solidFill>
              </a:rPr>
              <a:t>O aprendizado só tem sentido quando compartilhado!</a:t>
            </a: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3E0CEC78-1CEC-90B6-ACE9-FE0ED4B2E338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1. Quem somos">
            <a:extLst>
              <a:ext uri="{FF2B5EF4-FFF2-40B4-BE49-F238E27FC236}">
                <a16:creationId xmlns:a16="http://schemas.microsoft.com/office/drawing/2014/main" id="{CCBC6ABC-2C86-7CEF-D35F-98517656275D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8E7FF83-4B66-05C9-F52E-560098E2C59E}"/>
              </a:ext>
            </a:extLst>
          </p:cNvPr>
          <p:cNvSpPr txBox="1"/>
          <p:nvPr/>
        </p:nvSpPr>
        <p:spPr>
          <a:xfrm>
            <a:off x="9254836" y="3117161"/>
            <a:ext cx="64800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Submissão de </a:t>
            </a:r>
            <a:r>
              <a:rPr kumimoji="0" lang="pt-BR" sz="66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7</a:t>
            </a:r>
            <a:r>
              <a:rPr kumimoji="0" lang="pt-BR" sz="5400" b="1" i="0" u="none" strike="noStrike" kern="0" cap="none" spc="0" normalizeH="0" baseline="22857" noProof="0" dirty="0">
                <a:ln>
                  <a:noFill/>
                </a:ln>
                <a:solidFill>
                  <a:srgbClr val="B63160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trabalhos para o prêmio ANTAQ 2022</a:t>
            </a:r>
          </a:p>
        </p:txBody>
      </p:sp>
      <p:pic>
        <p:nvPicPr>
          <p:cNvPr id="18" name="Picture 4" descr="Já estão abertas as inscrições para o Prêmio Antaq edição 2022 - Abar -  Associação Brasileira de Agências de Regulação">
            <a:extLst>
              <a:ext uri="{FF2B5EF4-FFF2-40B4-BE49-F238E27FC236}">
                <a16:creationId xmlns:a16="http://schemas.microsoft.com/office/drawing/2014/main" id="{0A2AA717-4F4F-E278-E981-9C9E90716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5" b="-3950"/>
          <a:stretch/>
        </p:blipFill>
        <p:spPr bwMode="auto">
          <a:xfrm>
            <a:off x="9254836" y="4637064"/>
            <a:ext cx="7310238" cy="587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211537-DE57-93BA-8995-8CB05165EA0E}"/>
              </a:ext>
            </a:extLst>
          </p:cNvPr>
          <p:cNvSpPr txBox="1"/>
          <p:nvPr/>
        </p:nvSpPr>
        <p:spPr>
          <a:xfrm>
            <a:off x="9612845" y="10598839"/>
            <a:ext cx="6247522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3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 artigos técnicos-científicos  e </a:t>
            </a: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007E79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4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ale Sans" panose="020B0503020204030204" pitchFamily="34" charset="0"/>
                <a:sym typeface="Helvetica Neue"/>
              </a:rPr>
              <a:t>iniciativas Inovadoras em Gestão Socioambiental.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7E79"/>
              </a:highlight>
              <a:uLnTx/>
              <a:uFillTx/>
              <a:latin typeface="Vale Sans" panose="020B050302020403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4447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6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30FD8311-3C94-2C60-5590-BC31A3BEC51A}"/>
              </a:ext>
            </a:extLst>
          </p:cNvPr>
          <p:cNvGrpSpPr>
            <a:grpSpLocks noChangeAspect="1"/>
          </p:cNvGrpSpPr>
          <p:nvPr/>
        </p:nvGrpSpPr>
        <p:grpSpPr>
          <a:xfrm>
            <a:off x="10335806" y="19780"/>
            <a:ext cx="3836146" cy="8480108"/>
            <a:chOff x="11241084" y="751114"/>
            <a:chExt cx="3326838" cy="7354241"/>
          </a:xfrm>
          <a:solidFill>
            <a:schemeClr val="bg1">
              <a:lumMod val="95000"/>
            </a:schemeClr>
          </a:solidFill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21DD3685-3F88-FE9F-EAE6-040B3040E6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79286" y="751114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6514C0E8-7D89-B316-B8F8-70C379FAC1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3039" y="1216567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47572B9B-C8EE-A8D7-3260-906CF85E86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21766" y="1445166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D2ECFC2-7273-3AC4-D955-06615BBC97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78210" y="1801898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D099E23-9764-16E4-F969-FDAEC407A0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3064" y="2254533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B1F47326-F15A-4361-7A75-1A116A10FA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7918" y="273332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E078E195-CD91-1370-59D9-D4E00629AF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63918" y="334376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E4C01DCB-4353-551A-D766-D64E5DDDC9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763918" y="3340911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879763DF-C722-97B2-CD87-04167E2363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41084" y="3995683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B18852EA-EF88-6718-759F-5FE438E9F2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34867" y="4768230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8424F251-3E07-319D-3199-4C3024CCA6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91922" y="4067620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30C8918C-2CFE-5417-6F6E-23C51CAFB7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67458" y="4868121"/>
              <a:ext cx="576000" cy="576000"/>
            </a:xfrm>
            <a:prstGeom prst="ellips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FEA1C94E-FEF1-9837-324D-150CC07EDC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7084" y="5343293"/>
              <a:ext cx="576000" cy="576000"/>
            </a:xfrm>
            <a:prstGeom prst="ellips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959A8C4E-37BA-228D-F16E-ADF21880DF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67750" y="5811955"/>
              <a:ext cx="576000" cy="57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705D0EE8-BC28-C054-BEDB-8DBD9AF731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9411" y="6290747"/>
              <a:ext cx="576000" cy="576000"/>
            </a:xfrm>
            <a:prstGeom prst="ellips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22D44055-B66F-7CD2-3A6F-BC1C2328B5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652754" y="6829278"/>
              <a:ext cx="576000" cy="57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0" name="Elipse 59">
              <a:extLst>
                <a:ext uri="{FF2B5EF4-FFF2-40B4-BE49-F238E27FC236}">
                  <a16:creationId xmlns:a16="http://schemas.microsoft.com/office/drawing/2014/main" id="{25A609EA-426E-DB19-72F8-6125E560E8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6336" y="7307137"/>
              <a:ext cx="576000" cy="576000"/>
            </a:xfrm>
            <a:prstGeom prst="ellips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6B6140D6-FFB9-0EBA-8E7C-46034E8D3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75235" y="7529355"/>
              <a:ext cx="576000" cy="576000"/>
            </a:xfrm>
            <a:prstGeom prst="ellips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1ED7BB3C-8ED2-2C21-560A-0CF5BCF6AE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0822" y="2129037"/>
              <a:ext cx="396000" cy="39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CD3D3BCE-1D31-A5A3-7AD8-BE4995D179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233822" y="2890758"/>
              <a:ext cx="360000" cy="360000"/>
            </a:xfrm>
            <a:prstGeom prst="ellips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4" name="Elipse 63">
              <a:extLst>
                <a:ext uri="{FF2B5EF4-FFF2-40B4-BE49-F238E27FC236}">
                  <a16:creationId xmlns:a16="http://schemas.microsoft.com/office/drawing/2014/main" id="{114F96C8-7A1C-EE9F-CC41-50DC8E13D1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44754" y="5574582"/>
              <a:ext cx="396000" cy="396000"/>
            </a:xfrm>
            <a:prstGeom prst="ellips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5CAF19C5-287B-576B-7B66-940AEB5A74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35064" y="6756415"/>
              <a:ext cx="396000" cy="396000"/>
            </a:xfrm>
            <a:prstGeom prst="ellips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cxnSp>
          <p:nvCxnSpPr>
            <p:cNvPr id="66" name="Conector reto 65">
              <a:extLst>
                <a:ext uri="{FF2B5EF4-FFF2-40B4-BE49-F238E27FC236}">
                  <a16:creationId xmlns:a16="http://schemas.microsoft.com/office/drawing/2014/main" id="{C0DF43BE-1DB1-8CCE-7436-EF287E360D35}"/>
                </a:ext>
              </a:extLst>
            </p:cNvPr>
            <p:cNvCxnSpPr>
              <a:cxnSpLocks/>
              <a:stCxn id="9" idx="6"/>
              <a:endCxn id="7" idx="2"/>
            </p:cNvCxnSpPr>
            <p:nvPr/>
          </p:nvCxnSpPr>
          <p:spPr>
            <a:xfrm flipV="1">
              <a:off x="11899039" y="1039114"/>
              <a:ext cx="1980247" cy="46545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Conector reto 66">
              <a:extLst>
                <a:ext uri="{FF2B5EF4-FFF2-40B4-BE49-F238E27FC236}">
                  <a16:creationId xmlns:a16="http://schemas.microsoft.com/office/drawing/2014/main" id="{85978B51-8BF0-03D5-BA57-96F7D7BBFBF2}"/>
                </a:ext>
              </a:extLst>
            </p:cNvPr>
            <p:cNvCxnSpPr>
              <a:cxnSpLocks/>
              <a:stCxn id="13" idx="6"/>
              <a:endCxn id="12" idx="2"/>
            </p:cNvCxnSpPr>
            <p:nvPr/>
          </p:nvCxnSpPr>
          <p:spPr>
            <a:xfrm flipV="1">
              <a:off x="12454210" y="1733166"/>
              <a:ext cx="1067556" cy="35673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8" name="Conector reto 67">
              <a:extLst>
                <a:ext uri="{FF2B5EF4-FFF2-40B4-BE49-F238E27FC236}">
                  <a16:creationId xmlns:a16="http://schemas.microsoft.com/office/drawing/2014/main" id="{9D3D9C56-80CC-67A6-D898-2F81B4ED6185}"/>
                </a:ext>
              </a:extLst>
            </p:cNvPr>
            <p:cNvCxnSpPr>
              <a:cxnSpLocks/>
              <a:stCxn id="14" idx="6"/>
              <a:endCxn id="62" idx="3"/>
            </p:cNvCxnSpPr>
            <p:nvPr/>
          </p:nvCxnSpPr>
          <p:spPr>
            <a:xfrm flipV="1">
              <a:off x="13109064" y="2467044"/>
              <a:ext cx="129751" cy="75489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9" name="Conector reto 68">
              <a:extLst>
                <a:ext uri="{FF2B5EF4-FFF2-40B4-BE49-F238E27FC236}">
                  <a16:creationId xmlns:a16="http://schemas.microsoft.com/office/drawing/2014/main" id="{CB6BF7BC-5021-A82E-3C4D-E2AAF76725E1}"/>
                </a:ext>
              </a:extLst>
            </p:cNvPr>
            <p:cNvCxnSpPr>
              <a:cxnSpLocks/>
              <a:stCxn id="21" idx="6"/>
              <a:endCxn id="19" idx="3"/>
            </p:cNvCxnSpPr>
            <p:nvPr/>
          </p:nvCxnSpPr>
          <p:spPr>
            <a:xfrm flipV="1">
              <a:off x="12239918" y="3224972"/>
              <a:ext cx="1032353" cy="406793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0" name="Conector reto 69">
              <a:extLst>
                <a:ext uri="{FF2B5EF4-FFF2-40B4-BE49-F238E27FC236}">
                  <a16:creationId xmlns:a16="http://schemas.microsoft.com/office/drawing/2014/main" id="{A2EC3A24-977C-3CC2-482E-EDDE789A1B1A}"/>
                </a:ext>
              </a:extLst>
            </p:cNvPr>
            <p:cNvCxnSpPr>
              <a:cxnSpLocks/>
              <a:stCxn id="23" idx="6"/>
              <a:endCxn id="22" idx="2"/>
            </p:cNvCxnSpPr>
            <p:nvPr/>
          </p:nvCxnSpPr>
          <p:spPr>
            <a:xfrm flipV="1">
              <a:off x="11817084" y="3628911"/>
              <a:ext cx="1946834" cy="654772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1" name="Conector reto 70">
              <a:extLst>
                <a:ext uri="{FF2B5EF4-FFF2-40B4-BE49-F238E27FC236}">
                  <a16:creationId xmlns:a16="http://schemas.microsoft.com/office/drawing/2014/main" id="{97251F1F-A8A8-1056-3041-EC8FC8625DAE}"/>
                </a:ext>
              </a:extLst>
            </p:cNvPr>
            <p:cNvCxnSpPr>
              <a:cxnSpLocks/>
              <a:stCxn id="53" idx="6"/>
              <a:endCxn id="54" idx="2"/>
            </p:cNvCxnSpPr>
            <p:nvPr/>
          </p:nvCxnSpPr>
          <p:spPr>
            <a:xfrm flipV="1">
              <a:off x="11910867" y="4355620"/>
              <a:ext cx="2081055" cy="700610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EBFB6913-AACC-B22C-7979-89491ED27F58}"/>
                </a:ext>
              </a:extLst>
            </p:cNvPr>
            <p:cNvCxnSpPr>
              <a:cxnSpLocks/>
              <a:stCxn id="56" idx="6"/>
              <a:endCxn id="55" idx="2"/>
            </p:cNvCxnSpPr>
            <p:nvPr/>
          </p:nvCxnSpPr>
          <p:spPr>
            <a:xfrm flipV="1">
              <a:off x="12393084" y="5156121"/>
              <a:ext cx="1474374" cy="475172"/>
            </a:xfrm>
            <a:prstGeom prst="lin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Conector reto 72">
              <a:extLst>
                <a:ext uri="{FF2B5EF4-FFF2-40B4-BE49-F238E27FC236}">
                  <a16:creationId xmlns:a16="http://schemas.microsoft.com/office/drawing/2014/main" id="{9A373020-4ED7-C2ED-39FF-FEA67B8E2297}"/>
                </a:ext>
              </a:extLst>
            </p:cNvPr>
            <p:cNvCxnSpPr>
              <a:cxnSpLocks/>
              <a:stCxn id="57" idx="6"/>
              <a:endCxn id="64" idx="3"/>
            </p:cNvCxnSpPr>
            <p:nvPr/>
          </p:nvCxnSpPr>
          <p:spPr>
            <a:xfrm flipV="1">
              <a:off x="13043750" y="5912589"/>
              <a:ext cx="558997" cy="187366"/>
            </a:xfrm>
            <a:prstGeom prst="line">
              <a:avLst/>
            </a:prstGeom>
            <a:solidFill>
              <a:srgbClr val="007E7A"/>
            </a:solidFill>
            <a:ln w="76200" cap="flat">
              <a:solidFill>
                <a:srgbClr val="007E7A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84D17A5B-6D2F-E6D7-AA65-47D128189B0A}"/>
                </a:ext>
              </a:extLst>
            </p:cNvPr>
            <p:cNvCxnSpPr>
              <a:cxnSpLocks/>
              <a:stCxn id="57" idx="5"/>
              <a:endCxn id="58" idx="1"/>
            </p:cNvCxnSpPr>
            <p:nvPr/>
          </p:nvCxnSpPr>
          <p:spPr>
            <a:xfrm>
              <a:off x="12959397" y="6303602"/>
              <a:ext cx="234367" cy="71498"/>
            </a:xfrm>
            <a:prstGeom prst="line">
              <a:avLst/>
            </a:prstGeom>
            <a:solidFill>
              <a:srgbClr val="B63160"/>
            </a:solidFill>
            <a:ln w="76200" cap="flat">
              <a:solidFill>
                <a:srgbClr val="B6316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5" name="Conector reto 74">
              <a:extLst>
                <a:ext uri="{FF2B5EF4-FFF2-40B4-BE49-F238E27FC236}">
                  <a16:creationId xmlns:a16="http://schemas.microsoft.com/office/drawing/2014/main" id="{7F060161-0721-798C-16E2-B559444FC8A0}"/>
                </a:ext>
              </a:extLst>
            </p:cNvPr>
            <p:cNvCxnSpPr>
              <a:cxnSpLocks/>
              <a:stCxn id="65" idx="6"/>
              <a:endCxn id="59" idx="2"/>
            </p:cNvCxnSpPr>
            <p:nvPr/>
          </p:nvCxnSpPr>
          <p:spPr>
            <a:xfrm>
              <a:off x="12731064" y="6954415"/>
              <a:ext cx="921690" cy="162863"/>
            </a:xfrm>
            <a:prstGeom prst="line">
              <a:avLst/>
            </a:prstGeom>
            <a:solidFill>
              <a:srgbClr val="3CB5E5"/>
            </a:solidFill>
            <a:ln w="76200" cap="flat">
              <a:solidFill>
                <a:srgbClr val="3CB5E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6" name="Conector reto 75">
              <a:extLst>
                <a:ext uri="{FF2B5EF4-FFF2-40B4-BE49-F238E27FC236}">
                  <a16:creationId xmlns:a16="http://schemas.microsoft.com/office/drawing/2014/main" id="{667519C1-C992-FC26-0CC2-BCF3ACFFF46D}"/>
                </a:ext>
              </a:extLst>
            </p:cNvPr>
            <p:cNvCxnSpPr>
              <a:cxnSpLocks/>
              <a:stCxn id="60" idx="6"/>
              <a:endCxn id="61" idx="2"/>
            </p:cNvCxnSpPr>
            <p:nvPr/>
          </p:nvCxnSpPr>
          <p:spPr>
            <a:xfrm>
              <a:off x="12252336" y="7595137"/>
              <a:ext cx="1722899" cy="222218"/>
            </a:xfrm>
            <a:prstGeom prst="line">
              <a:avLst/>
            </a:prstGeom>
            <a:solidFill>
              <a:srgbClr val="E37222"/>
            </a:solidFill>
            <a:ln w="76200" cap="flat">
              <a:solidFill>
                <a:srgbClr val="E3722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sp>
        <p:nvSpPr>
          <p:cNvPr id="47" name="Organograma">
            <a:extLst>
              <a:ext uri="{FF2B5EF4-FFF2-40B4-BE49-F238E27FC236}">
                <a16:creationId xmlns:a16="http://schemas.microsoft.com/office/drawing/2014/main" id="{8D70FE3B-F23C-6327-39C8-2C3B458EE2E6}"/>
              </a:ext>
            </a:extLst>
          </p:cNvPr>
          <p:cNvSpPr txBox="1"/>
          <p:nvPr/>
        </p:nvSpPr>
        <p:spPr>
          <a:xfrm>
            <a:off x="1068139" y="4798093"/>
            <a:ext cx="9200815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dirty="0">
                <a:solidFill>
                  <a:srgbClr val="E37222"/>
                </a:solidFill>
              </a:rPr>
              <a:t>A cultura sustenta o desempenho.</a:t>
            </a:r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6B538287-D232-56DF-08F7-D569C020C8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1" b="17095"/>
          <a:stretch/>
        </p:blipFill>
        <p:spPr>
          <a:xfrm>
            <a:off x="469075" y="8458200"/>
            <a:ext cx="23914922" cy="5257800"/>
          </a:xfrm>
          <a:prstGeom prst="rect">
            <a:avLst/>
          </a:prstGeom>
        </p:spPr>
      </p:pic>
      <p:pic>
        <p:nvPicPr>
          <p:cNvPr id="49" name="Image" descr="Image">
            <a:extLst>
              <a:ext uri="{FF2B5EF4-FFF2-40B4-BE49-F238E27FC236}">
                <a16:creationId xmlns:a16="http://schemas.microsoft.com/office/drawing/2014/main" id="{8B97433B-A58F-B8FC-0CAF-F00337463C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922" y="11538980"/>
            <a:ext cx="24040847" cy="2193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" descr="Image">
            <a:extLst>
              <a:ext uri="{FF2B5EF4-FFF2-40B4-BE49-F238E27FC236}">
                <a16:creationId xmlns:a16="http://schemas.microsoft.com/office/drawing/2014/main" id="{564CA737-9845-C0AF-E012-9631723B5D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0744" y="12539322"/>
            <a:ext cx="1778001" cy="680164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Organograma">
            <a:extLst>
              <a:ext uri="{FF2B5EF4-FFF2-40B4-BE49-F238E27FC236}">
                <a16:creationId xmlns:a16="http://schemas.microsoft.com/office/drawing/2014/main" id="{D65EE26E-EB7E-28B1-7C4B-095D0C6B6D53}"/>
              </a:ext>
            </a:extLst>
          </p:cNvPr>
          <p:cNvSpPr txBox="1"/>
          <p:nvPr/>
        </p:nvSpPr>
        <p:spPr>
          <a:xfrm>
            <a:off x="14766649" y="4983166"/>
            <a:ext cx="9216322" cy="333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pPr algn="r"/>
            <a:r>
              <a:rPr lang="pt-BR" dirty="0">
                <a:solidFill>
                  <a:schemeClr val="bg1"/>
                </a:solidFill>
                <a:highlight>
                  <a:srgbClr val="E37222"/>
                </a:highlight>
              </a:rPr>
              <a:t>Liderança impacta a cultura e a cultura amplifica tudo.</a:t>
            </a:r>
          </a:p>
        </p:txBody>
      </p:sp>
    </p:spTree>
    <p:extLst>
      <p:ext uri="{BB962C8B-B14F-4D97-AF65-F5344CB8AC3E}">
        <p14:creationId xmlns:p14="http://schemas.microsoft.com/office/powerpoint/2010/main" val="168677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289131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600" dirty="0">
                <a:solidFill>
                  <a:srgbClr val="505152"/>
                </a:solidFill>
              </a:rPr>
              <a:t>Ainda temos um longo caminho pela frente, mas já registramos uma melhora nos resultados de segurança.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B6316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5187317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3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Nossa jornada em prol da Segurança</a:t>
            </a:r>
            <a:endParaRPr sz="3500" baseline="45714" dirty="0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529D582-C219-6352-DB67-DC04C4795C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580254"/>
              </p:ext>
            </p:extLst>
          </p:nvPr>
        </p:nvGraphicFramePr>
        <p:xfrm>
          <a:off x="1290758" y="4442090"/>
          <a:ext cx="21935002" cy="8595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690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1. Quem somos"/>
          <p:cNvSpPr txBox="1"/>
          <p:nvPr/>
        </p:nvSpPr>
        <p:spPr>
          <a:xfrm>
            <a:off x="5598961" y="5708650"/>
            <a:ext cx="12804977" cy="207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ts val="18200"/>
              </a:lnSpc>
              <a:defRPr sz="14000" b="0" baseline="11428">
                <a:solidFill>
                  <a:srgbClr val="007E79"/>
                </a:solidFill>
                <a:latin typeface="Vale Sans"/>
                <a:ea typeface="Vale Sans"/>
                <a:cs typeface="Vale Sans"/>
                <a:sym typeface="Vale Sans"/>
              </a:defRPr>
            </a:pPr>
            <a:r>
              <a:rPr lang="pt-BR" sz="10000" baseline="15999" dirty="0">
                <a:latin typeface="Vale Sans Medium"/>
                <a:ea typeface="Vale Sans Medium"/>
                <a:cs typeface="Vale Sans Medium"/>
                <a:sym typeface="Vale Sans Medium"/>
              </a:rPr>
              <a:t>4. Lições aprendidas</a:t>
            </a:r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9736" y="12533218"/>
            <a:ext cx="1778090" cy="6801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">
            <a:extLst>
              <a:ext uri="{FF2B5EF4-FFF2-40B4-BE49-F238E27FC236}">
                <a16:creationId xmlns:a16="http://schemas.microsoft.com/office/drawing/2014/main" id="{F90ACE80-FDAC-978B-3EE7-D28A06647BCB}"/>
              </a:ext>
            </a:extLst>
          </p:cNvPr>
          <p:cNvSpPr/>
          <p:nvPr/>
        </p:nvSpPr>
        <p:spPr>
          <a:xfrm>
            <a:off x="-26404" y="21056"/>
            <a:ext cx="4262531" cy="13763819"/>
          </a:xfrm>
          <a:prstGeom prst="rect">
            <a:avLst/>
          </a:prstGeom>
          <a:solidFill>
            <a:srgbClr val="3CB5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865B2BC9-3321-C814-3E87-B9A73D0245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1483" y="-12757"/>
            <a:ext cx="8579456" cy="27545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1265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5" y="1107845"/>
            <a:ext cx="22923975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000" dirty="0">
                <a:solidFill>
                  <a:srgbClr val="505152"/>
                </a:solidFill>
              </a:rPr>
              <a:t>Ao longo da nossa jornada, verificamos 4 percepções que formam o DNA de um </a:t>
            </a:r>
            <a:r>
              <a:rPr lang="pt-BR" sz="6600" b="1" dirty="0">
                <a:solidFill>
                  <a:srgbClr val="505152"/>
                </a:solidFill>
              </a:rPr>
              <a:t>líder</a:t>
            </a:r>
            <a:r>
              <a:rPr lang="pt-BR" sz="6000" dirty="0">
                <a:solidFill>
                  <a:srgbClr val="505152"/>
                </a:solidFill>
              </a:rPr>
              <a:t> que tem a </a:t>
            </a:r>
            <a:r>
              <a:rPr lang="pt-BR" sz="6600" b="1" dirty="0">
                <a:solidFill>
                  <a:srgbClr val="505152"/>
                </a:solidFill>
              </a:rPr>
              <a:t>segurança como valor</a:t>
            </a:r>
            <a:r>
              <a:rPr lang="pt-BR" sz="6000" dirty="0">
                <a:solidFill>
                  <a:srgbClr val="505152"/>
                </a:solidFill>
              </a:rPr>
              <a:t>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1. Quem somos">
            <a:extLst>
              <a:ext uri="{FF2B5EF4-FFF2-40B4-BE49-F238E27FC236}">
                <a16:creationId xmlns:a16="http://schemas.microsoft.com/office/drawing/2014/main" id="{697F8B0B-D224-7F2D-B11A-558E2EED51CE}"/>
              </a:ext>
            </a:extLst>
          </p:cNvPr>
          <p:cNvSpPr txBox="1"/>
          <p:nvPr/>
        </p:nvSpPr>
        <p:spPr>
          <a:xfrm>
            <a:off x="1023058" y="-3404"/>
            <a:ext cx="2813271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4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Lições aprendidas</a:t>
            </a:r>
            <a:endParaRPr sz="3500" baseline="45714" dirty="0"/>
          </a:p>
        </p:txBody>
      </p:sp>
      <p:sp>
        <p:nvSpPr>
          <p:cNvPr id="49" name="Organograma">
            <a:extLst>
              <a:ext uri="{FF2B5EF4-FFF2-40B4-BE49-F238E27FC236}">
                <a16:creationId xmlns:a16="http://schemas.microsoft.com/office/drawing/2014/main" id="{467BA01A-943C-56A8-72F6-0962EA7B62B7}"/>
              </a:ext>
            </a:extLst>
          </p:cNvPr>
          <p:cNvSpPr txBox="1"/>
          <p:nvPr/>
        </p:nvSpPr>
        <p:spPr>
          <a:xfrm>
            <a:off x="13806017" y="6032812"/>
            <a:ext cx="9782232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4000" dirty="0"/>
              <a:t>1 - A Segurança deve ser enxergada como um valor e estratégia fundamentais.</a:t>
            </a:r>
          </a:p>
        </p:txBody>
      </p:sp>
      <p:sp>
        <p:nvSpPr>
          <p:cNvPr id="50" name="Organograma">
            <a:extLst>
              <a:ext uri="{FF2B5EF4-FFF2-40B4-BE49-F238E27FC236}">
                <a16:creationId xmlns:a16="http://schemas.microsoft.com/office/drawing/2014/main" id="{F0945FEE-7DA0-9B6F-8535-8F25A101E316}"/>
              </a:ext>
            </a:extLst>
          </p:cNvPr>
          <p:cNvSpPr txBox="1"/>
          <p:nvPr/>
        </p:nvSpPr>
        <p:spPr>
          <a:xfrm>
            <a:off x="1266446" y="7569320"/>
            <a:ext cx="920081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4000" dirty="0">
                <a:solidFill>
                  <a:srgbClr val="B63160"/>
                </a:solidFill>
              </a:rPr>
              <a:t>2 - O tratamento dos riscos mais graves e fatalidades deve ser priorizado.</a:t>
            </a:r>
          </a:p>
        </p:txBody>
      </p:sp>
      <p:sp>
        <p:nvSpPr>
          <p:cNvPr id="51" name="Organograma">
            <a:extLst>
              <a:ext uri="{FF2B5EF4-FFF2-40B4-BE49-F238E27FC236}">
                <a16:creationId xmlns:a16="http://schemas.microsoft.com/office/drawing/2014/main" id="{B67350EF-2CB0-7712-432E-4A3D269E804F}"/>
              </a:ext>
            </a:extLst>
          </p:cNvPr>
          <p:cNvSpPr txBox="1"/>
          <p:nvPr/>
        </p:nvSpPr>
        <p:spPr>
          <a:xfrm>
            <a:off x="14573222" y="7874735"/>
            <a:ext cx="920081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</a:rPr>
              <a:t>3 - A liderança deve colocar a melhoria de segurança em ação.</a:t>
            </a:r>
          </a:p>
        </p:txBody>
      </p:sp>
      <p:sp>
        <p:nvSpPr>
          <p:cNvPr id="53" name="Organograma">
            <a:extLst>
              <a:ext uri="{FF2B5EF4-FFF2-40B4-BE49-F238E27FC236}">
                <a16:creationId xmlns:a16="http://schemas.microsoft.com/office/drawing/2014/main" id="{508626DE-F277-BBEE-0649-B768DFF31D90}"/>
              </a:ext>
            </a:extLst>
          </p:cNvPr>
          <p:cNvSpPr txBox="1"/>
          <p:nvPr/>
        </p:nvSpPr>
        <p:spPr>
          <a:xfrm>
            <a:off x="2128264" y="9715375"/>
            <a:ext cx="920081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4000" dirty="0">
                <a:solidFill>
                  <a:srgbClr val="E37222"/>
                </a:solidFill>
              </a:rPr>
              <a:t>4 - A cultura sustenta o desempenho.</a:t>
            </a:r>
          </a:p>
        </p:txBody>
      </p:sp>
      <p:sp>
        <p:nvSpPr>
          <p:cNvPr id="414" name="1. Quem somos">
            <a:extLst>
              <a:ext uri="{FF2B5EF4-FFF2-40B4-BE49-F238E27FC236}">
                <a16:creationId xmlns:a16="http://schemas.microsoft.com/office/drawing/2014/main" id="{225F6E8D-DAB8-CBF5-B7EE-9F997CDB87E6}"/>
              </a:ext>
            </a:extLst>
          </p:cNvPr>
          <p:cNvSpPr txBox="1"/>
          <p:nvPr/>
        </p:nvSpPr>
        <p:spPr>
          <a:xfrm>
            <a:off x="1023058" y="12473398"/>
            <a:ext cx="9077806" cy="11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3200" baseline="63999" dirty="0"/>
              <a:t>Adaptado de 7 percepções de liderança em segurança | Krause Bell </a:t>
            </a:r>
            <a:r>
              <a:rPr lang="pt-BR" sz="3200" baseline="63999" dirty="0" err="1"/>
              <a:t>Group</a:t>
            </a:r>
            <a:endParaRPr sz="4000" baseline="45714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4FE54F3-3177-F3A3-DDB3-E5E6F6116495}"/>
              </a:ext>
            </a:extLst>
          </p:cNvPr>
          <p:cNvSpPr>
            <a:spLocks noChangeAspect="1"/>
          </p:cNvSpPr>
          <p:nvPr/>
        </p:nvSpPr>
        <p:spPr>
          <a:xfrm>
            <a:off x="13377892" y="4297865"/>
            <a:ext cx="664180" cy="664180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36EA74C-4F4D-F81D-3846-D1D38D0C683E}"/>
              </a:ext>
            </a:extLst>
          </p:cNvPr>
          <p:cNvSpPr>
            <a:spLocks noChangeAspect="1"/>
          </p:cNvSpPr>
          <p:nvPr/>
        </p:nvSpPr>
        <p:spPr>
          <a:xfrm>
            <a:off x="10430308" y="4834575"/>
            <a:ext cx="664180" cy="664180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42251C3-0CB4-46F1-F3D5-649FF8184CE1}"/>
              </a:ext>
            </a:extLst>
          </p:cNvPr>
          <p:cNvSpPr>
            <a:spLocks noChangeAspect="1"/>
          </p:cNvSpPr>
          <p:nvPr/>
        </p:nvSpPr>
        <p:spPr>
          <a:xfrm>
            <a:off x="12965639" y="5098170"/>
            <a:ext cx="664180" cy="664180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224CD8C-CF33-EA25-356D-E094E414354C}"/>
              </a:ext>
            </a:extLst>
          </p:cNvPr>
          <p:cNvSpPr>
            <a:spLocks noChangeAspect="1"/>
          </p:cNvSpPr>
          <p:nvPr/>
        </p:nvSpPr>
        <p:spPr>
          <a:xfrm>
            <a:off x="11070470" y="5509514"/>
            <a:ext cx="664180" cy="664180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1AF1E08-B091-639E-8FBD-D5B06774A4A9}"/>
              </a:ext>
            </a:extLst>
          </p:cNvPr>
          <p:cNvSpPr>
            <a:spLocks noChangeAspect="1"/>
          </p:cNvSpPr>
          <p:nvPr/>
        </p:nvSpPr>
        <p:spPr>
          <a:xfrm>
            <a:off x="11825576" y="6031444"/>
            <a:ext cx="664180" cy="664180"/>
          </a:xfrm>
          <a:prstGeom prst="ellips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BB92FAB-9943-73FE-0387-077DB78FA788}"/>
              </a:ext>
            </a:extLst>
          </p:cNvPr>
          <p:cNvSpPr>
            <a:spLocks noChangeAspect="1"/>
          </p:cNvSpPr>
          <p:nvPr/>
        </p:nvSpPr>
        <p:spPr>
          <a:xfrm>
            <a:off x="12580682" y="6583534"/>
            <a:ext cx="664180" cy="664180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51340746-6880-F7A2-1102-A192C1B8084C}"/>
              </a:ext>
            </a:extLst>
          </p:cNvPr>
          <p:cNvSpPr>
            <a:spLocks noChangeAspect="1"/>
          </p:cNvSpPr>
          <p:nvPr/>
        </p:nvSpPr>
        <p:spPr>
          <a:xfrm>
            <a:off x="10823372" y="7287427"/>
            <a:ext cx="664180" cy="664180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79B4964-412F-52AB-93D3-85E2C5CB9C78}"/>
              </a:ext>
            </a:extLst>
          </p:cNvPr>
          <p:cNvSpPr>
            <a:spLocks noChangeAspect="1"/>
          </p:cNvSpPr>
          <p:nvPr/>
        </p:nvSpPr>
        <p:spPr>
          <a:xfrm>
            <a:off x="13244862" y="7284136"/>
            <a:ext cx="664180" cy="664180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7F20C7B-B122-670B-BC76-39CD3D21ED55}"/>
              </a:ext>
            </a:extLst>
          </p:cNvPr>
          <p:cNvSpPr>
            <a:spLocks noChangeAspect="1"/>
          </p:cNvSpPr>
          <p:nvPr/>
        </p:nvSpPr>
        <p:spPr>
          <a:xfrm>
            <a:off x="10335806" y="8039148"/>
            <a:ext cx="664180" cy="664180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40C3C294-CDF6-CCBF-44FF-0AADCFFE4FA6}"/>
              </a:ext>
            </a:extLst>
          </p:cNvPr>
          <p:cNvSpPr>
            <a:spLocks noChangeAspect="1"/>
          </p:cNvSpPr>
          <p:nvPr/>
        </p:nvSpPr>
        <p:spPr>
          <a:xfrm>
            <a:off x="10443946" y="8929965"/>
            <a:ext cx="664180" cy="664180"/>
          </a:xfrm>
          <a:prstGeom prst="ellipse">
            <a:avLst/>
          </a:prstGeom>
          <a:solidFill>
            <a:schemeClr val="accent1"/>
          </a:solidFill>
          <a:ln w="762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DEBB1C1F-EA9B-1488-2DE6-8289700DAC13}"/>
              </a:ext>
            </a:extLst>
          </p:cNvPr>
          <p:cNvSpPr>
            <a:spLocks noChangeAspect="1"/>
          </p:cNvSpPr>
          <p:nvPr/>
        </p:nvSpPr>
        <p:spPr>
          <a:xfrm>
            <a:off x="13507772" y="8122098"/>
            <a:ext cx="664180" cy="664180"/>
          </a:xfrm>
          <a:prstGeom prst="ellipse">
            <a:avLst/>
          </a:prstGeom>
          <a:solidFill>
            <a:schemeClr val="accent1"/>
          </a:solidFill>
          <a:ln w="762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C385FED-A71F-B469-3FC0-7F64D4D504A9}"/>
              </a:ext>
            </a:extLst>
          </p:cNvPr>
          <p:cNvSpPr>
            <a:spLocks noChangeAspect="1"/>
          </p:cNvSpPr>
          <p:nvPr/>
        </p:nvSpPr>
        <p:spPr>
          <a:xfrm>
            <a:off x="13364253" y="9045148"/>
            <a:ext cx="664180" cy="664180"/>
          </a:xfrm>
          <a:prstGeom prst="ellips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B044B8CB-46A3-BB3A-6B97-F39DEEE574EF}"/>
              </a:ext>
            </a:extLst>
          </p:cNvPr>
          <p:cNvSpPr>
            <a:spLocks noChangeAspect="1"/>
          </p:cNvSpPr>
          <p:nvPr/>
        </p:nvSpPr>
        <p:spPr>
          <a:xfrm>
            <a:off x="10999986" y="9593065"/>
            <a:ext cx="664180" cy="664180"/>
          </a:xfrm>
          <a:prstGeom prst="ellips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5926E40F-517B-2EA7-992A-A952BB4C1F11}"/>
              </a:ext>
            </a:extLst>
          </p:cNvPr>
          <p:cNvSpPr>
            <a:spLocks noChangeAspect="1"/>
          </p:cNvSpPr>
          <p:nvPr/>
        </p:nvSpPr>
        <p:spPr>
          <a:xfrm>
            <a:off x="11750263" y="10133474"/>
            <a:ext cx="664180" cy="664180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BA2501A9-73C5-9FFA-64E4-E3A5C8613441}"/>
              </a:ext>
            </a:extLst>
          </p:cNvPr>
          <p:cNvSpPr>
            <a:spLocks noChangeAspect="1"/>
          </p:cNvSpPr>
          <p:nvPr/>
        </p:nvSpPr>
        <p:spPr>
          <a:xfrm>
            <a:off x="12490157" y="10685565"/>
            <a:ext cx="664180" cy="664180"/>
          </a:xfrm>
          <a:prstGeom prst="ellips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3102155-F49C-D9AB-C8DD-0242CCEC20C6}"/>
              </a:ext>
            </a:extLst>
          </p:cNvPr>
          <p:cNvSpPr>
            <a:spLocks noChangeAspect="1"/>
          </p:cNvSpPr>
          <p:nvPr/>
        </p:nvSpPr>
        <p:spPr>
          <a:xfrm>
            <a:off x="13116680" y="11306540"/>
            <a:ext cx="664180" cy="664180"/>
          </a:xfrm>
          <a:prstGeom prst="ellips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A9470B3B-A935-2FF1-58D1-D860082038D2}"/>
              </a:ext>
            </a:extLst>
          </p:cNvPr>
          <p:cNvSpPr>
            <a:spLocks noChangeAspect="1"/>
          </p:cNvSpPr>
          <p:nvPr/>
        </p:nvSpPr>
        <p:spPr>
          <a:xfrm>
            <a:off x="10837691" y="11857555"/>
            <a:ext cx="664180" cy="664180"/>
          </a:xfrm>
          <a:prstGeom prst="ellips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AB8CC16-9970-CD02-C324-803CEE202BC8}"/>
              </a:ext>
            </a:extLst>
          </p:cNvPr>
          <p:cNvSpPr>
            <a:spLocks noChangeAspect="1"/>
          </p:cNvSpPr>
          <p:nvPr/>
        </p:nvSpPr>
        <p:spPr>
          <a:xfrm>
            <a:off x="13488530" y="12113793"/>
            <a:ext cx="664180" cy="664180"/>
          </a:xfrm>
          <a:prstGeom prst="ellips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3445507E-B0AE-76C2-E0EA-FB48DA18F52F}"/>
              </a:ext>
            </a:extLst>
          </p:cNvPr>
          <p:cNvSpPr>
            <a:spLocks noChangeAspect="1"/>
          </p:cNvSpPr>
          <p:nvPr/>
        </p:nvSpPr>
        <p:spPr>
          <a:xfrm>
            <a:off x="12572500" y="5886735"/>
            <a:ext cx="456624" cy="456624"/>
          </a:xfrm>
          <a:prstGeom prst="ellips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DD2B4A1A-0FD7-F9B6-E090-587278931984}"/>
              </a:ext>
            </a:extLst>
          </p:cNvPr>
          <p:cNvSpPr>
            <a:spLocks noChangeAspect="1"/>
          </p:cNvSpPr>
          <p:nvPr/>
        </p:nvSpPr>
        <p:spPr>
          <a:xfrm>
            <a:off x="11480523" y="6765069"/>
            <a:ext cx="415113" cy="415113"/>
          </a:xfrm>
          <a:prstGeom prst="ellips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32A8A6A0-2404-12AF-DC28-CAD7B3D6ED08}"/>
              </a:ext>
            </a:extLst>
          </p:cNvPr>
          <p:cNvSpPr>
            <a:spLocks noChangeAspect="1"/>
          </p:cNvSpPr>
          <p:nvPr/>
        </p:nvSpPr>
        <p:spPr>
          <a:xfrm>
            <a:off x="12992146" y="9859762"/>
            <a:ext cx="456624" cy="456624"/>
          </a:xfrm>
          <a:prstGeom prst="ellips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84" name="Elipse 383">
            <a:extLst>
              <a:ext uri="{FF2B5EF4-FFF2-40B4-BE49-F238E27FC236}">
                <a16:creationId xmlns:a16="http://schemas.microsoft.com/office/drawing/2014/main" id="{39AFCAED-7D6E-872F-76BC-1A5097F75ADD}"/>
              </a:ext>
            </a:extLst>
          </p:cNvPr>
          <p:cNvSpPr>
            <a:spLocks noChangeAspect="1"/>
          </p:cNvSpPr>
          <p:nvPr/>
        </p:nvSpPr>
        <p:spPr>
          <a:xfrm>
            <a:off x="11597264" y="11222523"/>
            <a:ext cx="456624" cy="456624"/>
          </a:xfrm>
          <a:prstGeom prst="ellips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386" name="Conector reto 385">
            <a:extLst>
              <a:ext uri="{FF2B5EF4-FFF2-40B4-BE49-F238E27FC236}">
                <a16:creationId xmlns:a16="http://schemas.microsoft.com/office/drawing/2014/main" id="{C4BCF572-1E4B-1ED7-8DD2-68EBC0BA70AA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 flipV="1">
            <a:off x="11094488" y="4629955"/>
            <a:ext cx="2283404" cy="536710"/>
          </a:xfrm>
          <a:prstGeom prst="lin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7" name="Conector reto 386">
            <a:extLst>
              <a:ext uri="{FF2B5EF4-FFF2-40B4-BE49-F238E27FC236}">
                <a16:creationId xmlns:a16="http://schemas.microsoft.com/office/drawing/2014/main" id="{BC9F6377-2DB7-3339-2A37-9276486C631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 flipV="1">
            <a:off x="11734650" y="5430260"/>
            <a:ext cx="1230989" cy="411344"/>
          </a:xfrm>
          <a:prstGeom prst="lin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8" name="Conector reto 387">
            <a:extLst>
              <a:ext uri="{FF2B5EF4-FFF2-40B4-BE49-F238E27FC236}">
                <a16:creationId xmlns:a16="http://schemas.microsoft.com/office/drawing/2014/main" id="{373C6F1C-2D05-E87E-8705-BBC5DBAFC450}"/>
              </a:ext>
            </a:extLst>
          </p:cNvPr>
          <p:cNvCxnSpPr>
            <a:cxnSpLocks/>
            <a:stCxn id="8" idx="6"/>
            <a:endCxn id="61" idx="3"/>
          </p:cNvCxnSpPr>
          <p:nvPr/>
        </p:nvCxnSpPr>
        <p:spPr>
          <a:xfrm flipV="1">
            <a:off x="12489756" y="6276488"/>
            <a:ext cx="149615" cy="87046"/>
          </a:xfrm>
          <a:prstGeom prst="lin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9" name="Conector reto 388">
            <a:extLst>
              <a:ext uri="{FF2B5EF4-FFF2-40B4-BE49-F238E27FC236}">
                <a16:creationId xmlns:a16="http://schemas.microsoft.com/office/drawing/2014/main" id="{5258FED1-A8E8-35FA-21AE-A3E8DE55D17A}"/>
              </a:ext>
            </a:extLst>
          </p:cNvPr>
          <p:cNvCxnSpPr>
            <a:cxnSpLocks/>
            <a:stCxn id="11" idx="6"/>
            <a:endCxn id="10" idx="3"/>
          </p:cNvCxnSpPr>
          <p:nvPr/>
        </p:nvCxnSpPr>
        <p:spPr>
          <a:xfrm flipV="1">
            <a:off x="11487552" y="7150448"/>
            <a:ext cx="1190397" cy="469069"/>
          </a:xfrm>
          <a:prstGeom prst="lin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0" name="Conector reto 389">
            <a:extLst>
              <a:ext uri="{FF2B5EF4-FFF2-40B4-BE49-F238E27FC236}">
                <a16:creationId xmlns:a16="http://schemas.microsoft.com/office/drawing/2014/main" id="{44C53B44-7191-7488-34FD-CDC8EB5C93B5}"/>
              </a:ext>
            </a:extLst>
          </p:cNvPr>
          <p:cNvCxnSpPr>
            <a:cxnSpLocks/>
            <a:stCxn id="16" idx="6"/>
            <a:endCxn id="15" idx="2"/>
          </p:cNvCxnSpPr>
          <p:nvPr/>
        </p:nvCxnSpPr>
        <p:spPr>
          <a:xfrm flipV="1">
            <a:off x="10999986" y="7616226"/>
            <a:ext cx="2244876" cy="755012"/>
          </a:xfrm>
          <a:prstGeom prst="lin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1" name="Conector reto 390">
            <a:extLst>
              <a:ext uri="{FF2B5EF4-FFF2-40B4-BE49-F238E27FC236}">
                <a16:creationId xmlns:a16="http://schemas.microsoft.com/office/drawing/2014/main" id="{E7D63C94-F0E0-4ED5-4020-DBCBDD51C679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 flipV="1">
            <a:off x="11108127" y="8454188"/>
            <a:ext cx="2399645" cy="807867"/>
          </a:xfrm>
          <a:prstGeom prst="line">
            <a:avLst/>
          </a:prstGeom>
          <a:solidFill>
            <a:schemeClr val="accent1"/>
          </a:solidFill>
          <a:ln w="76200" cap="flat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2" name="Conector reto 391">
            <a:extLst>
              <a:ext uri="{FF2B5EF4-FFF2-40B4-BE49-F238E27FC236}">
                <a16:creationId xmlns:a16="http://schemas.microsoft.com/office/drawing/2014/main" id="{69262F4E-F3AA-4D92-D81B-B1399DA528E7}"/>
              </a:ext>
            </a:extLst>
          </p:cNvPr>
          <p:cNvCxnSpPr>
            <a:cxnSpLocks/>
            <a:stCxn id="55" idx="6"/>
            <a:endCxn id="20" idx="2"/>
          </p:cNvCxnSpPr>
          <p:nvPr/>
        </p:nvCxnSpPr>
        <p:spPr>
          <a:xfrm flipV="1">
            <a:off x="11664167" y="9377238"/>
            <a:ext cx="1700087" cy="547916"/>
          </a:xfrm>
          <a:prstGeom prst="lin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3" name="Conector reto 392">
            <a:extLst>
              <a:ext uri="{FF2B5EF4-FFF2-40B4-BE49-F238E27FC236}">
                <a16:creationId xmlns:a16="http://schemas.microsoft.com/office/drawing/2014/main" id="{FEBEC751-026F-5DC7-16C5-4904052A6B61}"/>
              </a:ext>
            </a:extLst>
          </p:cNvPr>
          <p:cNvCxnSpPr>
            <a:cxnSpLocks/>
            <a:stCxn id="56" idx="6"/>
            <a:endCxn id="63" idx="3"/>
          </p:cNvCxnSpPr>
          <p:nvPr/>
        </p:nvCxnSpPr>
        <p:spPr>
          <a:xfrm flipV="1">
            <a:off x="12414443" y="10249515"/>
            <a:ext cx="644574" cy="216050"/>
          </a:xfrm>
          <a:prstGeom prst="line">
            <a:avLst/>
          </a:prstGeom>
          <a:solidFill>
            <a:srgbClr val="007E7A"/>
          </a:solidFill>
          <a:ln w="76200" cap="flat">
            <a:solidFill>
              <a:srgbClr val="007E7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4" name="Conector reto 393">
            <a:extLst>
              <a:ext uri="{FF2B5EF4-FFF2-40B4-BE49-F238E27FC236}">
                <a16:creationId xmlns:a16="http://schemas.microsoft.com/office/drawing/2014/main" id="{E10017C2-8A29-7BE2-6C3E-28CB317383D4}"/>
              </a:ext>
            </a:extLst>
          </p:cNvPr>
          <p:cNvCxnSpPr>
            <a:cxnSpLocks/>
            <a:stCxn id="56" idx="5"/>
            <a:endCxn id="57" idx="1"/>
          </p:cNvCxnSpPr>
          <p:nvPr/>
        </p:nvCxnSpPr>
        <p:spPr>
          <a:xfrm>
            <a:off x="12317177" y="10700388"/>
            <a:ext cx="270246" cy="82444"/>
          </a:xfrm>
          <a:prstGeom prst="line">
            <a:avLst/>
          </a:prstGeom>
          <a:solidFill>
            <a:srgbClr val="B63160"/>
          </a:solidFill>
          <a:ln w="76200" cap="flat">
            <a:solidFill>
              <a:srgbClr val="B631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5" name="Conector reto 394">
            <a:extLst>
              <a:ext uri="{FF2B5EF4-FFF2-40B4-BE49-F238E27FC236}">
                <a16:creationId xmlns:a16="http://schemas.microsoft.com/office/drawing/2014/main" id="{5195E232-F3BD-E83F-8A22-9FF9A97E5A29}"/>
              </a:ext>
            </a:extLst>
          </p:cNvPr>
          <p:cNvCxnSpPr>
            <a:cxnSpLocks/>
            <a:stCxn id="384" idx="6"/>
            <a:endCxn id="58" idx="2"/>
          </p:cNvCxnSpPr>
          <p:nvPr/>
        </p:nvCxnSpPr>
        <p:spPr>
          <a:xfrm>
            <a:off x="12053888" y="11450835"/>
            <a:ext cx="1062792" cy="187796"/>
          </a:xfrm>
          <a:prstGeom prst="line">
            <a:avLst/>
          </a:prstGeom>
          <a:solidFill>
            <a:srgbClr val="3CB5E5"/>
          </a:solidFill>
          <a:ln w="76200" cap="flat">
            <a:solidFill>
              <a:srgbClr val="3CB5E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6" name="Conector reto 395">
            <a:extLst>
              <a:ext uri="{FF2B5EF4-FFF2-40B4-BE49-F238E27FC236}">
                <a16:creationId xmlns:a16="http://schemas.microsoft.com/office/drawing/2014/main" id="{42D73CC7-6709-24BA-05E2-3557962B9921}"/>
              </a:ext>
            </a:extLst>
          </p:cNvPr>
          <p:cNvCxnSpPr>
            <a:cxnSpLocks/>
            <a:stCxn id="59" idx="6"/>
            <a:endCxn id="60" idx="2"/>
          </p:cNvCxnSpPr>
          <p:nvPr/>
        </p:nvCxnSpPr>
        <p:spPr>
          <a:xfrm>
            <a:off x="11501871" y="12189645"/>
            <a:ext cx="1986659" cy="256238"/>
          </a:xfrm>
          <a:prstGeom prst="line">
            <a:avLst/>
          </a:prstGeom>
          <a:solidFill>
            <a:srgbClr val="E37222"/>
          </a:solidFill>
          <a:ln w="76200" cap="flat">
            <a:solidFill>
              <a:srgbClr val="E3722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2994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38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rganograma"/>
          <p:cNvSpPr txBox="1"/>
          <p:nvPr/>
        </p:nvSpPr>
        <p:spPr>
          <a:xfrm>
            <a:off x="948396" y="1107845"/>
            <a:ext cx="23435604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7000" b="0">
                <a:solidFill>
                  <a:srgbClr val="007E79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lvl1pPr>
          </a:lstStyle>
          <a:p>
            <a:r>
              <a:rPr lang="pt-BR" sz="6600" dirty="0">
                <a:solidFill>
                  <a:srgbClr val="505152"/>
                </a:solidFill>
              </a:rPr>
              <a:t>Isso influencia diretamente no </a:t>
            </a:r>
            <a:r>
              <a:rPr lang="pt-BR" sz="7200" b="1" dirty="0">
                <a:solidFill>
                  <a:srgbClr val="505152"/>
                </a:solidFill>
              </a:rPr>
              <a:t>engajamento</a:t>
            </a:r>
            <a:r>
              <a:rPr lang="pt-BR" sz="6600" dirty="0">
                <a:solidFill>
                  <a:srgbClr val="505152"/>
                </a:solidFill>
              </a:rPr>
              <a:t> do time, que, por sua vez, refletem nos </a:t>
            </a:r>
            <a:r>
              <a:rPr lang="pt-BR" sz="7200" b="1" dirty="0">
                <a:solidFill>
                  <a:srgbClr val="505152"/>
                </a:solidFill>
              </a:rPr>
              <a:t>resultados</a:t>
            </a:r>
            <a:r>
              <a:rPr lang="pt-BR" sz="6600" dirty="0">
                <a:solidFill>
                  <a:srgbClr val="505152"/>
                </a:solidFill>
              </a:rPr>
              <a:t> da organização.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DFE2A3F-0A04-4647-AFBA-FA809D12254E}"/>
              </a:ext>
            </a:extLst>
          </p:cNvPr>
          <p:cNvSpPr/>
          <p:nvPr/>
        </p:nvSpPr>
        <p:spPr>
          <a:xfrm>
            <a:off x="-26403" y="-9424"/>
            <a:ext cx="495478" cy="13763819"/>
          </a:xfrm>
          <a:prstGeom prst="rect">
            <a:avLst/>
          </a:prstGeom>
          <a:solidFill>
            <a:srgbClr val="3CB5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007E79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FDF2674-FE75-1630-DA89-98B3B27A39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782780"/>
              </p:ext>
            </p:extLst>
          </p:nvPr>
        </p:nvGraphicFramePr>
        <p:xfrm>
          <a:off x="1005840" y="4964605"/>
          <a:ext cx="22738080" cy="699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1. Quem somos">
            <a:extLst>
              <a:ext uri="{FF2B5EF4-FFF2-40B4-BE49-F238E27FC236}">
                <a16:creationId xmlns:a16="http://schemas.microsoft.com/office/drawing/2014/main" id="{7AEB1B5F-A030-99B5-6D3D-3DD67B83C3D5}"/>
              </a:ext>
            </a:extLst>
          </p:cNvPr>
          <p:cNvSpPr txBox="1"/>
          <p:nvPr/>
        </p:nvSpPr>
        <p:spPr>
          <a:xfrm>
            <a:off x="1023058" y="-3404"/>
            <a:ext cx="2813271" cy="119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9800"/>
              </a:lnSpc>
              <a:defRPr sz="7000" b="0" baseline="22857">
                <a:solidFill>
                  <a:srgbClr val="555555"/>
                </a:solidFill>
                <a:latin typeface="Vale Sans Medium"/>
                <a:ea typeface="Vale Sans Medium"/>
                <a:cs typeface="Vale Sans Medium"/>
                <a:sym typeface="Vale Sans Medium"/>
              </a:defRPr>
            </a:pPr>
            <a:r>
              <a:rPr lang="pt-BR" sz="2500" baseline="63999" dirty="0"/>
              <a:t>4</a:t>
            </a:r>
            <a:r>
              <a:rPr sz="2500" baseline="63999" dirty="0"/>
              <a:t>.</a:t>
            </a:r>
            <a:r>
              <a:rPr dirty="0"/>
              <a:t> </a:t>
            </a:r>
            <a:r>
              <a:rPr lang="pt-BR" sz="3500" baseline="45714" dirty="0"/>
              <a:t>Lições aprendidas</a:t>
            </a:r>
            <a:endParaRPr sz="3500" baseline="45714" dirty="0"/>
          </a:p>
        </p:txBody>
      </p:sp>
    </p:spTree>
    <p:extLst>
      <p:ext uri="{BB962C8B-B14F-4D97-AF65-F5344CB8AC3E}">
        <p14:creationId xmlns:p14="http://schemas.microsoft.com/office/powerpoint/2010/main" val="116581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E1AA7905-8581-73BA-7F21-406641846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3998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855309-A033-C20D-F64D-B8A7EFFA66B8}"/>
              </a:ext>
            </a:extLst>
          </p:cNvPr>
          <p:cNvSpPr txBox="1"/>
          <p:nvPr/>
        </p:nvSpPr>
        <p:spPr>
          <a:xfrm>
            <a:off x="6400800" y="716638"/>
            <a:ext cx="76200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6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285350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tro_x0020_2 xmlns="7ff2124a-b36d-4fac-a4ad-4a2c84c6c4f4">Digite a Opção 1</Filtro_x0020_2>
    <abrangencia xmlns="7ff2124a-b36d-4fac-a4ad-4a2c84c6c4f4" xsi:nil="true"/>
    <P_x00fa_blicos_x002d_alvos xmlns="7ff2124a-b36d-4fac-a4ad-4a2c84c6c4f4" xsi:nil="true"/>
    <Filtro_x0020_1 xmlns="7ff2124a-b36d-4fac-a4ad-4a2c84c6c4f4">Digite a Opção 1</Filtro_x0020_1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69CF5EB3414941A646D959AA6DB287" ma:contentTypeVersion="6" ma:contentTypeDescription="Crie um novo documento." ma:contentTypeScope="" ma:versionID="0b547abf4d1f71c412d04b2f8bc1d022">
  <xsd:schema xmlns:xsd="http://www.w3.org/2001/XMLSchema" xmlns:xs="http://www.w3.org/2001/XMLSchema" xmlns:p="http://schemas.microsoft.com/office/2006/metadata/properties" xmlns:ns1="http://schemas.microsoft.com/sharepoint/v3" xmlns:ns2="543b2ab1-de10-4d07-b7cb-357aa3938096" xmlns:ns3="7ff2124a-b36d-4fac-a4ad-4a2c84c6c4f4" targetNamespace="http://schemas.microsoft.com/office/2006/metadata/properties" ma:root="true" ma:fieldsID="538e0c2ce0da80f80f0b0883ae4933e8" ns1:_="" ns2:_="" ns3:_="">
    <xsd:import namespace="http://schemas.microsoft.com/sharepoint/v3"/>
    <xsd:import namespace="543b2ab1-de10-4d07-b7cb-357aa3938096"/>
    <xsd:import namespace="7ff2124a-b36d-4fac-a4ad-4a2c84c6c4f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  <xsd:element ref="ns3:P_x00fa_blicos_x002d_alvos" minOccurs="0"/>
                <xsd:element ref="ns3:Filtro_x0020_1" minOccurs="0"/>
                <xsd:element ref="ns3:Filtro_x0020_2" minOccurs="0"/>
                <xsd:element ref="ns3:abrangenci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Agendamento de Data de Início" ma:description="Data de Início de Agendamento é uma coluna de site criada pelo recurso de Publicação. Ela é usada para especificar a data e hora em que essa página aparecerá pela primeira vez aos visitantes do site." ma:internalName="PublishingStartDate">
      <xsd:simpleType>
        <xsd:restriction base="dms:Unknown"/>
      </xsd:simpleType>
    </xsd:element>
    <xsd:element name="PublishingExpirationDate" ma:index="9" nillable="true" ma:displayName="Agendamento de Data de Término" ma:description="Data Final de Agendamento é uma coluna de site criada pelo recurso de Publicação. Ela é usada para especificar a data e a hora em que essa página não será mais exibida aos visitantes do site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b2ab1-de10-4d07-b7cb-357aa3938096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Valor da ID do Documento" ma:description="O valor da ID do documento atribuída a este item." ma:internalName="_dlc_DocId" ma:readOnly="true">
      <xsd:simpleType>
        <xsd:restriction base="dms:Text"/>
      </xsd:simpleType>
    </xsd:element>
    <xsd:element name="_dlc_DocIdUrl" ma:index="11" nillable="true" ma:displayName="ID do Documento" ma:description="Link permanente par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f2124a-b36d-4fac-a4ad-4a2c84c6c4f4" elementFormDefault="qualified">
    <xsd:import namespace="http://schemas.microsoft.com/office/2006/documentManagement/types"/>
    <xsd:import namespace="http://schemas.microsoft.com/office/infopath/2007/PartnerControls"/>
    <xsd:element name="P_x00fa_blicos_x002d_alvos" ma:index="13" nillable="true" ma:displayName="Públicos-alvos" ma:internalName="P_x00fa_blicos_x002d_alvos">
      <xsd:simpleType>
        <xsd:restriction base="dms:Unknown"/>
      </xsd:simpleType>
    </xsd:element>
    <xsd:element name="Filtro_x0020_1" ma:index="14" nillable="true" ma:displayName="Filtro 1" ma:default="Digite a Opção 1" ma:format="Dropdown" ma:internalName="Filtro_x0020_1">
      <xsd:simpleType>
        <xsd:restriction base="dms:Choice">
          <xsd:enumeration value="Digite a Opção 1"/>
          <xsd:enumeration value="Digite a Opção 2"/>
          <xsd:enumeration value="Digite a Opção 3"/>
        </xsd:restriction>
      </xsd:simpleType>
    </xsd:element>
    <xsd:element name="Filtro_x0020_2" ma:index="15" nillable="true" ma:displayName="Filtro 2" ma:default="Digite a Opção 1" ma:format="Dropdown" ma:internalName="Filtro_x0020_2">
      <xsd:simpleType>
        <xsd:restriction base="dms:Choice">
          <xsd:enumeration value="Digite a Opção 1"/>
          <xsd:enumeration value="Digite a Opção 2"/>
          <xsd:enumeration value="Digite a Opção 3"/>
        </xsd:restriction>
      </xsd:simpleType>
    </xsd:element>
    <xsd:element name="abrangencia" ma:index="16" nillable="true" ma:displayName="abrangencia" ma:internalName="abrangencia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73991C-8671-44F0-A4E9-B85A288390E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9BD8610-4598-4C80-A804-CF1A9046DB05}">
  <ds:schemaRefs>
    <ds:schemaRef ds:uri="http://schemas.microsoft.com/office/2006/metadata/properties"/>
    <ds:schemaRef ds:uri="http://schemas.microsoft.com/office/infopath/2007/PartnerControls"/>
    <ds:schemaRef ds:uri="2ed6353c-b9c4-4784-bdcb-381e700e1d2f"/>
    <ds:schemaRef ds:uri="6f467132-c3af-4fd5-abdb-d40166d9dac9"/>
    <ds:schemaRef ds:uri="7ff2124a-b36d-4fac-a4ad-4a2c84c6c4f4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25A6027-10B8-45DD-BEEC-ABC67EAEF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3b2ab1-de10-4d07-b7cb-357aa3938096"/>
    <ds:schemaRef ds:uri="7ff2124a-b36d-4fac-a4ad-4a2c84c6c4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635D975-B57B-47B6-BBD2-03715583F0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5068</TotalTime>
  <Words>1604</Words>
  <Application>Microsoft Office PowerPoint</Application>
  <PresentationFormat>Personalizar</PresentationFormat>
  <Paragraphs>179</Paragraphs>
  <Slides>29</Slides>
  <Notes>19</Notes>
  <HiddenSlides>4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29</vt:i4>
      </vt:variant>
    </vt:vector>
  </HeadingPairs>
  <TitlesOfParts>
    <vt:vector size="43" baseType="lpstr">
      <vt:lpstr>Arial</vt:lpstr>
      <vt:lpstr>Calibri</vt:lpstr>
      <vt:lpstr>Calibri Light</vt:lpstr>
      <vt:lpstr>Century Gothic</vt:lpstr>
      <vt:lpstr>Helvetica Neue</vt:lpstr>
      <vt:lpstr>Helvetica Neue Light</vt:lpstr>
      <vt:lpstr>Helvetica Neue Medium</vt:lpstr>
      <vt:lpstr>Vale Sans</vt:lpstr>
      <vt:lpstr>Vale Sans Light</vt:lpstr>
      <vt:lpstr>Vale Sans Medium</vt:lpstr>
      <vt:lpstr>Vale Sans Semibold</vt:lpstr>
      <vt:lpstr>Wingdings</vt:lpstr>
      <vt:lpstr>White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Mariangela Kitagawa</dc:creator>
  <cp:keywords>Rev4. LN</cp:keywords>
  <cp:lastModifiedBy>Luis Nunes</cp:lastModifiedBy>
  <cp:revision>356</cp:revision>
  <dcterms:modified xsi:type="dcterms:W3CDTF">2022-11-09T15:05:41Z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0x010100C069CF5EB3414941A646D959AA6DB287</vt:lpwstr>
  </property>
  <property fmtid="{D5CDD505-2E9C-101B-9397-08002B2CF9AE}" pid="3" name="MediaServiceImageTags">
    <vt:lpwstr/>
  </property>
</Properties>
</file>