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8"/>
  </p:notesMasterIdLst>
  <p:sldIdLst>
    <p:sldId id="271" r:id="rId2"/>
    <p:sldId id="1692" r:id="rId3"/>
    <p:sldId id="272" r:id="rId4"/>
    <p:sldId id="959" r:id="rId5"/>
    <p:sldId id="961" r:id="rId6"/>
    <p:sldId id="962" r:id="rId7"/>
    <p:sldId id="1673" r:id="rId8"/>
    <p:sldId id="1674" r:id="rId9"/>
    <p:sldId id="964" r:id="rId10"/>
    <p:sldId id="965" r:id="rId11"/>
    <p:sldId id="963" r:id="rId12"/>
    <p:sldId id="966" r:id="rId13"/>
    <p:sldId id="1671" r:id="rId14"/>
    <p:sldId id="1676" r:id="rId15"/>
    <p:sldId id="1677" r:id="rId16"/>
    <p:sldId id="1691" r:id="rId17"/>
    <p:sldId id="1690" r:id="rId18"/>
    <p:sldId id="1679" r:id="rId19"/>
    <p:sldId id="1680" r:id="rId20"/>
    <p:sldId id="1681" r:id="rId21"/>
    <p:sldId id="1682" r:id="rId22"/>
    <p:sldId id="1683" r:id="rId23"/>
    <p:sldId id="1687" r:id="rId24"/>
    <p:sldId id="1684" r:id="rId25"/>
    <p:sldId id="1685" r:id="rId26"/>
    <p:sldId id="168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5CA294-8852-475B-905A-967BB4334D4B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A97C421E-4A84-4571-97C3-DCCB812A299C}">
      <dgm:prSet phldrT="[Texto]"/>
      <dgm:spPr/>
      <dgm:t>
        <a:bodyPr/>
        <a:lstStyle/>
        <a:p>
          <a:r>
            <a:rPr lang="es-ES"/>
            <a:t>Infraestructura Inteligente</a:t>
          </a:r>
          <a:endParaRPr lang="es-CL"/>
        </a:p>
      </dgm:t>
    </dgm:pt>
    <dgm:pt modelId="{C157DB19-E097-48A3-A80B-A03B3A38912D}" type="parTrans" cxnId="{07DDD432-F8D7-4C48-A752-787CBD326961}">
      <dgm:prSet/>
      <dgm:spPr/>
      <dgm:t>
        <a:bodyPr/>
        <a:lstStyle/>
        <a:p>
          <a:endParaRPr lang="es-CL" sz="1000"/>
        </a:p>
      </dgm:t>
    </dgm:pt>
    <dgm:pt modelId="{9609F68B-F1ED-44DE-AE2A-93867C93F623}" type="sibTrans" cxnId="{07DDD432-F8D7-4C48-A752-787CBD326961}">
      <dgm:prSet/>
      <dgm:spPr/>
      <dgm:t>
        <a:bodyPr/>
        <a:lstStyle/>
        <a:p>
          <a:endParaRPr lang="es-CL"/>
        </a:p>
      </dgm:t>
    </dgm:pt>
    <dgm:pt modelId="{4B63D3AC-C86D-4B7A-8F04-63770B28C634}">
      <dgm:prSet phldrT="[Texto]"/>
      <dgm:spPr/>
      <dgm:t>
        <a:bodyPr/>
        <a:lstStyle/>
        <a:p>
          <a:r>
            <a:rPr lang="es-ES"/>
            <a:t>Conexiones ferro-portuarias y centros de carga hinterland</a:t>
          </a:r>
          <a:endParaRPr lang="es-CL"/>
        </a:p>
      </dgm:t>
    </dgm:pt>
    <dgm:pt modelId="{D9DD24BA-1EE5-4DAD-856F-CC36FA1BA2A9}" type="parTrans" cxnId="{D2D6F420-4AB8-4958-A9E9-37AC8CB39542}">
      <dgm:prSet/>
      <dgm:spPr/>
      <dgm:t>
        <a:bodyPr/>
        <a:lstStyle/>
        <a:p>
          <a:endParaRPr lang="es-CL" sz="1000"/>
        </a:p>
      </dgm:t>
    </dgm:pt>
    <dgm:pt modelId="{988DACBE-7187-4B71-BE97-5005A7ED1237}" type="sibTrans" cxnId="{D2D6F420-4AB8-4958-A9E9-37AC8CB39542}">
      <dgm:prSet/>
      <dgm:spPr/>
      <dgm:t>
        <a:bodyPr/>
        <a:lstStyle/>
        <a:p>
          <a:endParaRPr lang="es-CL"/>
        </a:p>
      </dgm:t>
    </dgm:pt>
    <dgm:pt modelId="{6CF262FB-CE48-4239-9310-A31365E9C802}">
      <dgm:prSet phldrT="[Texto]"/>
      <dgm:spPr/>
      <dgm:t>
        <a:bodyPr/>
        <a:lstStyle/>
        <a:p>
          <a:r>
            <a:rPr lang="es-ES"/>
            <a:t>Sostenibilidad en uso de territorio y su impacto ambiental</a:t>
          </a:r>
          <a:endParaRPr lang="es-CL"/>
        </a:p>
      </dgm:t>
    </dgm:pt>
    <dgm:pt modelId="{4128B902-599B-4711-8986-3F1AFE716DAC}" type="parTrans" cxnId="{58209C43-587D-43CE-8909-6A268D2CB54F}">
      <dgm:prSet/>
      <dgm:spPr/>
      <dgm:t>
        <a:bodyPr/>
        <a:lstStyle/>
        <a:p>
          <a:endParaRPr lang="es-CL" sz="1000"/>
        </a:p>
      </dgm:t>
    </dgm:pt>
    <dgm:pt modelId="{B38D2F56-87A6-461D-A6A0-A13A224384AF}" type="sibTrans" cxnId="{58209C43-587D-43CE-8909-6A268D2CB54F}">
      <dgm:prSet/>
      <dgm:spPr/>
      <dgm:t>
        <a:bodyPr/>
        <a:lstStyle/>
        <a:p>
          <a:endParaRPr lang="es-CL"/>
        </a:p>
      </dgm:t>
    </dgm:pt>
    <dgm:pt modelId="{DBC602F6-FECA-4CC7-8526-7D340A42C1A3}">
      <dgm:prSet phldrT="[Texto]"/>
      <dgm:spPr/>
      <dgm:t>
        <a:bodyPr/>
        <a:lstStyle/>
        <a:p>
          <a:r>
            <a:rPr lang="es-ES"/>
            <a:t>Resiliencia y agilidad</a:t>
          </a:r>
          <a:endParaRPr lang="es-CL"/>
        </a:p>
      </dgm:t>
    </dgm:pt>
    <dgm:pt modelId="{6B0AAF2A-736B-4712-A6C1-8F649F70FB4E}" type="parTrans" cxnId="{173FB219-151C-4C49-94C8-5C0D32FEDB06}">
      <dgm:prSet/>
      <dgm:spPr/>
      <dgm:t>
        <a:bodyPr/>
        <a:lstStyle/>
        <a:p>
          <a:endParaRPr lang="es-CL" sz="1000"/>
        </a:p>
      </dgm:t>
    </dgm:pt>
    <dgm:pt modelId="{D284774E-3C9A-4A8C-8AFC-015421D90FAC}" type="sibTrans" cxnId="{173FB219-151C-4C49-94C8-5C0D32FEDB06}">
      <dgm:prSet/>
      <dgm:spPr/>
      <dgm:t>
        <a:bodyPr/>
        <a:lstStyle/>
        <a:p>
          <a:endParaRPr lang="es-CL"/>
        </a:p>
      </dgm:t>
    </dgm:pt>
    <dgm:pt modelId="{F9EE41E7-7551-46DA-9461-76A80AC94FFC}">
      <dgm:prSet phldrT="[Texto]"/>
      <dgm:spPr/>
      <dgm:t>
        <a:bodyPr/>
        <a:lstStyle/>
        <a:p>
          <a:r>
            <a:rPr lang="es-ES"/>
            <a:t>Identificación de factores endógenos y exógenos de impacto en operaciones</a:t>
          </a:r>
          <a:endParaRPr lang="es-CL"/>
        </a:p>
      </dgm:t>
    </dgm:pt>
    <dgm:pt modelId="{8EDDDC42-49AE-45FF-A16F-EECC30145248}" type="parTrans" cxnId="{371C0BE7-9C38-47D3-95E3-67751FC60F91}">
      <dgm:prSet/>
      <dgm:spPr/>
      <dgm:t>
        <a:bodyPr/>
        <a:lstStyle/>
        <a:p>
          <a:endParaRPr lang="es-CL" sz="1000"/>
        </a:p>
      </dgm:t>
    </dgm:pt>
    <dgm:pt modelId="{BBAD7F65-7033-4B6C-8BBA-4420CD0DDCF5}" type="sibTrans" cxnId="{371C0BE7-9C38-47D3-95E3-67751FC60F91}">
      <dgm:prSet/>
      <dgm:spPr/>
      <dgm:t>
        <a:bodyPr/>
        <a:lstStyle/>
        <a:p>
          <a:endParaRPr lang="es-CL"/>
        </a:p>
      </dgm:t>
    </dgm:pt>
    <dgm:pt modelId="{E77BB236-E329-4497-8D32-C6B58BFAE3AE}">
      <dgm:prSet phldrT="[Texto]"/>
      <dgm:spPr/>
      <dgm:t>
        <a:bodyPr/>
        <a:lstStyle/>
        <a:p>
          <a:r>
            <a:rPr lang="es-ES"/>
            <a:t>Niveles de automatización (Latam versus Europa/Asia etc)</a:t>
          </a:r>
          <a:endParaRPr lang="es-CL"/>
        </a:p>
      </dgm:t>
    </dgm:pt>
    <dgm:pt modelId="{91EBAA30-7BD6-4A96-AB14-8D0876D85976}" type="parTrans" cxnId="{4A245F0F-4696-4C99-BD14-645CEB027CC5}">
      <dgm:prSet/>
      <dgm:spPr/>
      <dgm:t>
        <a:bodyPr/>
        <a:lstStyle/>
        <a:p>
          <a:endParaRPr lang="es-CL"/>
        </a:p>
      </dgm:t>
    </dgm:pt>
    <dgm:pt modelId="{BBE86E0D-A116-4685-AD71-767D83E64451}" type="sibTrans" cxnId="{4A245F0F-4696-4C99-BD14-645CEB027CC5}">
      <dgm:prSet/>
      <dgm:spPr/>
      <dgm:t>
        <a:bodyPr/>
        <a:lstStyle/>
        <a:p>
          <a:endParaRPr lang="es-CL"/>
        </a:p>
      </dgm:t>
    </dgm:pt>
    <dgm:pt modelId="{D198CE7C-2451-4C61-9ED6-8E92D7BF9715}">
      <dgm:prSet phldrT="[Texto]"/>
      <dgm:spPr/>
      <dgm:t>
        <a:bodyPr/>
        <a:lstStyle/>
        <a:p>
          <a:r>
            <a:rPr lang="es-ES"/>
            <a:t>Equilibrio e incentivos entre reguladores y concesionarios</a:t>
          </a:r>
          <a:endParaRPr lang="es-CL"/>
        </a:p>
      </dgm:t>
    </dgm:pt>
    <dgm:pt modelId="{0C073035-41C5-41F1-A93C-401E2190511A}" type="parTrans" cxnId="{778FBFA8-1FB2-48E6-8F7F-083725D8B5A0}">
      <dgm:prSet/>
      <dgm:spPr/>
      <dgm:t>
        <a:bodyPr/>
        <a:lstStyle/>
        <a:p>
          <a:endParaRPr lang="es-CL"/>
        </a:p>
      </dgm:t>
    </dgm:pt>
    <dgm:pt modelId="{95CD8DCA-1091-45F8-AC3B-27D9A587E2C9}" type="sibTrans" cxnId="{778FBFA8-1FB2-48E6-8F7F-083725D8B5A0}">
      <dgm:prSet/>
      <dgm:spPr/>
      <dgm:t>
        <a:bodyPr/>
        <a:lstStyle/>
        <a:p>
          <a:endParaRPr lang="es-CL"/>
        </a:p>
      </dgm:t>
    </dgm:pt>
    <dgm:pt modelId="{0DA306B8-CDB9-4AE6-A0EC-367510C7F735}">
      <dgm:prSet phldrT="[Texto]"/>
      <dgm:spPr/>
      <dgm:t>
        <a:bodyPr/>
        <a:lstStyle/>
        <a:p>
          <a:r>
            <a:rPr lang="es-ES"/>
            <a:t>Dificultades en la coordinación entre actores para absorber disrupciones</a:t>
          </a:r>
          <a:endParaRPr lang="es-CL"/>
        </a:p>
      </dgm:t>
    </dgm:pt>
    <dgm:pt modelId="{5EC4B5D9-A35F-40F9-B075-4782DC56E023}" type="parTrans" cxnId="{73DFBB77-7683-487C-879B-A22E5D9BAF85}">
      <dgm:prSet/>
      <dgm:spPr/>
      <dgm:t>
        <a:bodyPr/>
        <a:lstStyle/>
        <a:p>
          <a:endParaRPr lang="es-CL"/>
        </a:p>
      </dgm:t>
    </dgm:pt>
    <dgm:pt modelId="{040749C5-5118-49E1-A98E-0F81684E365C}" type="sibTrans" cxnId="{73DFBB77-7683-487C-879B-A22E5D9BAF85}">
      <dgm:prSet/>
      <dgm:spPr/>
      <dgm:t>
        <a:bodyPr/>
        <a:lstStyle/>
        <a:p>
          <a:endParaRPr lang="es-CL"/>
        </a:p>
      </dgm:t>
    </dgm:pt>
    <dgm:pt modelId="{1B08E538-3167-484C-A4DC-091D4F74B9EE}">
      <dgm:prSet phldrT="[Texto]"/>
      <dgm:spPr/>
      <dgm:t>
        <a:bodyPr/>
        <a:lstStyle/>
        <a:p>
          <a:r>
            <a:rPr lang="es-ES"/>
            <a:t>Capacidad de respuesta de un terminal portuario ante eventos disruptivos</a:t>
          </a:r>
          <a:endParaRPr lang="es-CL"/>
        </a:p>
      </dgm:t>
    </dgm:pt>
    <dgm:pt modelId="{5DC30830-BB52-4D8E-B2A5-0219F88A8734}" type="parTrans" cxnId="{52AF46CD-5392-4A53-B4D3-197E00A5B7D1}">
      <dgm:prSet/>
      <dgm:spPr/>
      <dgm:t>
        <a:bodyPr/>
        <a:lstStyle/>
        <a:p>
          <a:endParaRPr lang="es-CL"/>
        </a:p>
      </dgm:t>
    </dgm:pt>
    <dgm:pt modelId="{94044C4A-84D7-489F-A407-62C2B98265A3}" type="sibTrans" cxnId="{52AF46CD-5392-4A53-B4D3-197E00A5B7D1}">
      <dgm:prSet/>
      <dgm:spPr/>
      <dgm:t>
        <a:bodyPr/>
        <a:lstStyle/>
        <a:p>
          <a:endParaRPr lang="es-CL"/>
        </a:p>
      </dgm:t>
    </dgm:pt>
    <dgm:pt modelId="{4891EA80-0FF1-49E8-BBCC-02963BB60399}">
      <dgm:prSet phldrT="[Texto]"/>
      <dgm:spPr/>
      <dgm:t>
        <a:bodyPr/>
        <a:lstStyle/>
        <a:p>
          <a:r>
            <a:rPr lang="es-ES"/>
            <a:t>Importancia del factor humano: trabajadores portuarios (sindicalizados)</a:t>
          </a:r>
          <a:endParaRPr lang="es-CL"/>
        </a:p>
      </dgm:t>
    </dgm:pt>
    <dgm:pt modelId="{52D63E32-1712-47B2-BB08-87B7AD4D5A20}" type="parTrans" cxnId="{3C5C6BB5-1494-45B0-849C-3A10F05484FC}">
      <dgm:prSet/>
      <dgm:spPr/>
      <dgm:t>
        <a:bodyPr/>
        <a:lstStyle/>
        <a:p>
          <a:endParaRPr lang="es-CL"/>
        </a:p>
      </dgm:t>
    </dgm:pt>
    <dgm:pt modelId="{1CA4D1C9-1DE6-455B-904B-E3FBD490949E}" type="sibTrans" cxnId="{3C5C6BB5-1494-45B0-849C-3A10F05484FC}">
      <dgm:prSet/>
      <dgm:spPr/>
      <dgm:t>
        <a:bodyPr/>
        <a:lstStyle/>
        <a:p>
          <a:endParaRPr lang="es-CL"/>
        </a:p>
      </dgm:t>
    </dgm:pt>
    <dgm:pt modelId="{758257F6-9B05-4FAA-A943-478C1AD0ED4D}">
      <dgm:prSet phldrT="[Texto]"/>
      <dgm:spPr/>
      <dgm:t>
        <a:bodyPr/>
        <a:lstStyle/>
        <a:p>
          <a:r>
            <a:rPr lang="es-ES"/>
            <a:t>Descarbonización de las operaciones</a:t>
          </a:r>
          <a:endParaRPr lang="es-CL"/>
        </a:p>
      </dgm:t>
    </dgm:pt>
    <dgm:pt modelId="{E6E9DB69-6042-480F-9F53-D63740BBB5AE}" type="parTrans" cxnId="{5394FAFA-B0B2-4935-BD37-86E5778A0E7A}">
      <dgm:prSet/>
      <dgm:spPr/>
      <dgm:t>
        <a:bodyPr/>
        <a:lstStyle/>
        <a:p>
          <a:endParaRPr lang="es-CL"/>
        </a:p>
      </dgm:t>
    </dgm:pt>
    <dgm:pt modelId="{229546F6-E897-4302-AA21-082C779C146F}" type="sibTrans" cxnId="{5394FAFA-B0B2-4935-BD37-86E5778A0E7A}">
      <dgm:prSet/>
      <dgm:spPr/>
      <dgm:t>
        <a:bodyPr/>
        <a:lstStyle/>
        <a:p>
          <a:endParaRPr lang="es-CL"/>
        </a:p>
      </dgm:t>
    </dgm:pt>
    <dgm:pt modelId="{C7679896-B938-4686-A28E-15022410B24E}" type="pres">
      <dgm:prSet presAssocID="{835CA294-8852-475B-905A-967BB4334D4B}" presName="linear" presStyleCnt="0">
        <dgm:presLayoutVars>
          <dgm:animLvl val="lvl"/>
          <dgm:resizeHandles val="exact"/>
        </dgm:presLayoutVars>
      </dgm:prSet>
      <dgm:spPr/>
    </dgm:pt>
    <dgm:pt modelId="{D46F220F-EE2F-4F54-A723-68F68E852442}" type="pres">
      <dgm:prSet presAssocID="{A97C421E-4A84-4571-97C3-DCCB812A29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C8B8628-5EC7-44F5-99AE-DE044AAC348D}" type="pres">
      <dgm:prSet presAssocID="{A97C421E-4A84-4571-97C3-DCCB812A299C}" presName="childText" presStyleLbl="revTx" presStyleIdx="0" presStyleCnt="2">
        <dgm:presLayoutVars>
          <dgm:bulletEnabled val="1"/>
        </dgm:presLayoutVars>
      </dgm:prSet>
      <dgm:spPr/>
    </dgm:pt>
    <dgm:pt modelId="{890746DD-0223-446C-9E7E-9E2AF4FA78BD}" type="pres">
      <dgm:prSet presAssocID="{DBC602F6-FECA-4CC7-8526-7D340A42C1A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708C777-44DD-4F40-AEDE-83522D2BCDD5}" type="pres">
      <dgm:prSet presAssocID="{DBC602F6-FECA-4CC7-8526-7D340A42C1A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131290A-1AAC-4546-B406-C4AD2F9E9D01}" type="presOf" srcId="{1B08E538-3167-484C-A4DC-091D4F74B9EE}" destId="{9708C777-44DD-4F40-AEDE-83522D2BCDD5}" srcOrd="0" destOrd="2" presId="urn:microsoft.com/office/officeart/2005/8/layout/vList2"/>
    <dgm:cxn modelId="{4A245F0F-4696-4C99-BD14-645CEB027CC5}" srcId="{A97C421E-4A84-4571-97C3-DCCB812A299C}" destId="{E77BB236-E329-4497-8D32-C6B58BFAE3AE}" srcOrd="1" destOrd="0" parTransId="{91EBAA30-7BD6-4A96-AB14-8D0876D85976}" sibTransId="{BBE86E0D-A116-4685-AD71-767D83E64451}"/>
    <dgm:cxn modelId="{173FB219-151C-4C49-94C8-5C0D32FEDB06}" srcId="{835CA294-8852-475B-905A-967BB4334D4B}" destId="{DBC602F6-FECA-4CC7-8526-7D340A42C1A3}" srcOrd="1" destOrd="0" parTransId="{6B0AAF2A-736B-4712-A6C1-8F649F70FB4E}" sibTransId="{D284774E-3C9A-4A8C-8AFC-015421D90FAC}"/>
    <dgm:cxn modelId="{D2D6F420-4AB8-4958-A9E9-37AC8CB39542}" srcId="{A97C421E-4A84-4571-97C3-DCCB812A299C}" destId="{4B63D3AC-C86D-4B7A-8F04-63770B28C634}" srcOrd="0" destOrd="0" parTransId="{D9DD24BA-1EE5-4DAD-856F-CC36FA1BA2A9}" sibTransId="{988DACBE-7187-4B71-BE97-5005A7ED1237}"/>
    <dgm:cxn modelId="{07DDD432-F8D7-4C48-A752-787CBD326961}" srcId="{835CA294-8852-475B-905A-967BB4334D4B}" destId="{A97C421E-4A84-4571-97C3-DCCB812A299C}" srcOrd="0" destOrd="0" parTransId="{C157DB19-E097-48A3-A80B-A03B3A38912D}" sibTransId="{9609F68B-F1ED-44DE-AE2A-93867C93F623}"/>
    <dgm:cxn modelId="{01AB8F36-03DB-4B15-8032-0092CAE40E49}" type="presOf" srcId="{758257F6-9B05-4FAA-A943-478C1AD0ED4D}" destId="{AC8B8628-5EC7-44F5-99AE-DE044AAC348D}" srcOrd="0" destOrd="5" presId="urn:microsoft.com/office/officeart/2005/8/layout/vList2"/>
    <dgm:cxn modelId="{5D82BB5B-C5F8-4744-A999-58F107B1653E}" type="presOf" srcId="{E77BB236-E329-4497-8D32-C6B58BFAE3AE}" destId="{AC8B8628-5EC7-44F5-99AE-DE044AAC348D}" srcOrd="0" destOrd="1" presId="urn:microsoft.com/office/officeart/2005/8/layout/vList2"/>
    <dgm:cxn modelId="{58209C43-587D-43CE-8909-6A268D2CB54F}" srcId="{A97C421E-4A84-4571-97C3-DCCB812A299C}" destId="{6CF262FB-CE48-4239-9310-A31365E9C802}" srcOrd="4" destOrd="0" parTransId="{4128B902-599B-4711-8986-3F1AFE716DAC}" sibTransId="{B38D2F56-87A6-461D-A6A0-A13A224384AF}"/>
    <dgm:cxn modelId="{D6D4A96F-703C-464F-9E80-B83462C4E9A7}" type="presOf" srcId="{835CA294-8852-475B-905A-967BB4334D4B}" destId="{C7679896-B938-4686-A28E-15022410B24E}" srcOrd="0" destOrd="0" presId="urn:microsoft.com/office/officeart/2005/8/layout/vList2"/>
    <dgm:cxn modelId="{C47E3277-1BF5-4A17-BBF1-5C958C6A0A9B}" type="presOf" srcId="{4B63D3AC-C86D-4B7A-8F04-63770B28C634}" destId="{AC8B8628-5EC7-44F5-99AE-DE044AAC348D}" srcOrd="0" destOrd="0" presId="urn:microsoft.com/office/officeart/2005/8/layout/vList2"/>
    <dgm:cxn modelId="{73DFBB77-7683-487C-879B-A22E5D9BAF85}" srcId="{DBC602F6-FECA-4CC7-8526-7D340A42C1A3}" destId="{0DA306B8-CDB9-4AE6-A0EC-367510C7F735}" srcOrd="1" destOrd="0" parTransId="{5EC4B5D9-A35F-40F9-B075-4782DC56E023}" sibTransId="{040749C5-5118-49E1-A98E-0F81684E365C}"/>
    <dgm:cxn modelId="{56F5127B-9B8D-4858-BC70-CA759D42D14B}" type="presOf" srcId="{4891EA80-0FF1-49E8-BBCC-02963BB60399}" destId="{AC8B8628-5EC7-44F5-99AE-DE044AAC348D}" srcOrd="0" destOrd="3" presId="urn:microsoft.com/office/officeart/2005/8/layout/vList2"/>
    <dgm:cxn modelId="{4A72FF83-F7C4-433A-807F-F615534EA411}" type="presOf" srcId="{A97C421E-4A84-4571-97C3-DCCB812A299C}" destId="{D46F220F-EE2F-4F54-A723-68F68E852442}" srcOrd="0" destOrd="0" presId="urn:microsoft.com/office/officeart/2005/8/layout/vList2"/>
    <dgm:cxn modelId="{778FBFA8-1FB2-48E6-8F7F-083725D8B5A0}" srcId="{A97C421E-4A84-4571-97C3-DCCB812A299C}" destId="{D198CE7C-2451-4C61-9ED6-8E92D7BF9715}" srcOrd="2" destOrd="0" parTransId="{0C073035-41C5-41F1-A93C-401E2190511A}" sibTransId="{95CD8DCA-1091-45F8-AC3B-27D9A587E2C9}"/>
    <dgm:cxn modelId="{E69785B0-E5B1-4F42-B458-E9968BAF04A2}" type="presOf" srcId="{6CF262FB-CE48-4239-9310-A31365E9C802}" destId="{AC8B8628-5EC7-44F5-99AE-DE044AAC348D}" srcOrd="0" destOrd="4" presId="urn:microsoft.com/office/officeart/2005/8/layout/vList2"/>
    <dgm:cxn modelId="{3C5C6BB5-1494-45B0-849C-3A10F05484FC}" srcId="{A97C421E-4A84-4571-97C3-DCCB812A299C}" destId="{4891EA80-0FF1-49E8-BBCC-02963BB60399}" srcOrd="3" destOrd="0" parTransId="{52D63E32-1712-47B2-BB08-87B7AD4D5A20}" sibTransId="{1CA4D1C9-1DE6-455B-904B-E3FBD490949E}"/>
    <dgm:cxn modelId="{A56AD6C6-59E6-4388-80B9-6E424135443F}" type="presOf" srcId="{D198CE7C-2451-4C61-9ED6-8E92D7BF9715}" destId="{AC8B8628-5EC7-44F5-99AE-DE044AAC348D}" srcOrd="0" destOrd="2" presId="urn:microsoft.com/office/officeart/2005/8/layout/vList2"/>
    <dgm:cxn modelId="{A92536C8-11D3-498F-B9E7-1F6FC50E9C1F}" type="presOf" srcId="{0DA306B8-CDB9-4AE6-A0EC-367510C7F735}" destId="{9708C777-44DD-4F40-AEDE-83522D2BCDD5}" srcOrd="0" destOrd="1" presId="urn:microsoft.com/office/officeart/2005/8/layout/vList2"/>
    <dgm:cxn modelId="{52AF46CD-5392-4A53-B4D3-197E00A5B7D1}" srcId="{DBC602F6-FECA-4CC7-8526-7D340A42C1A3}" destId="{1B08E538-3167-484C-A4DC-091D4F74B9EE}" srcOrd="2" destOrd="0" parTransId="{5DC30830-BB52-4D8E-B2A5-0219F88A8734}" sibTransId="{94044C4A-84D7-489F-A407-62C2B98265A3}"/>
    <dgm:cxn modelId="{371C0BE7-9C38-47D3-95E3-67751FC60F91}" srcId="{DBC602F6-FECA-4CC7-8526-7D340A42C1A3}" destId="{F9EE41E7-7551-46DA-9461-76A80AC94FFC}" srcOrd="0" destOrd="0" parTransId="{8EDDDC42-49AE-45FF-A16F-EECC30145248}" sibTransId="{BBAD7F65-7033-4B6C-8BBA-4420CD0DDCF5}"/>
    <dgm:cxn modelId="{434396F7-A3F6-45FF-839C-6A0426392364}" type="presOf" srcId="{DBC602F6-FECA-4CC7-8526-7D340A42C1A3}" destId="{890746DD-0223-446C-9E7E-9E2AF4FA78BD}" srcOrd="0" destOrd="0" presId="urn:microsoft.com/office/officeart/2005/8/layout/vList2"/>
    <dgm:cxn modelId="{2704D5F7-50AD-41AE-92CA-1FEED5595AB4}" type="presOf" srcId="{F9EE41E7-7551-46DA-9461-76A80AC94FFC}" destId="{9708C777-44DD-4F40-AEDE-83522D2BCDD5}" srcOrd="0" destOrd="0" presId="urn:microsoft.com/office/officeart/2005/8/layout/vList2"/>
    <dgm:cxn modelId="{5394FAFA-B0B2-4935-BD37-86E5778A0E7A}" srcId="{A97C421E-4A84-4571-97C3-DCCB812A299C}" destId="{758257F6-9B05-4FAA-A943-478C1AD0ED4D}" srcOrd="5" destOrd="0" parTransId="{E6E9DB69-6042-480F-9F53-D63740BBB5AE}" sibTransId="{229546F6-E897-4302-AA21-082C779C146F}"/>
    <dgm:cxn modelId="{E9DF44C2-297F-4B84-9D88-5195CC322EC0}" type="presParOf" srcId="{C7679896-B938-4686-A28E-15022410B24E}" destId="{D46F220F-EE2F-4F54-A723-68F68E852442}" srcOrd="0" destOrd="0" presId="urn:microsoft.com/office/officeart/2005/8/layout/vList2"/>
    <dgm:cxn modelId="{B7ED0A2D-88D8-4084-8F65-A4E407343AB0}" type="presParOf" srcId="{C7679896-B938-4686-A28E-15022410B24E}" destId="{AC8B8628-5EC7-44F5-99AE-DE044AAC348D}" srcOrd="1" destOrd="0" presId="urn:microsoft.com/office/officeart/2005/8/layout/vList2"/>
    <dgm:cxn modelId="{757BC67E-AA7D-46C0-897C-59D6634F2015}" type="presParOf" srcId="{C7679896-B938-4686-A28E-15022410B24E}" destId="{890746DD-0223-446C-9E7E-9E2AF4FA78BD}" srcOrd="2" destOrd="0" presId="urn:microsoft.com/office/officeart/2005/8/layout/vList2"/>
    <dgm:cxn modelId="{5AAA382D-08F3-4F8C-AD2E-D77AB03E87AB}" type="presParOf" srcId="{C7679896-B938-4686-A28E-15022410B24E}" destId="{9708C777-44DD-4F40-AEDE-83522D2BCDD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5CA294-8852-475B-905A-967BB4334D4B}" type="doc">
      <dgm:prSet loTypeId="urn:microsoft.com/office/officeart/2005/8/layout/vList5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2D31E993-7977-4B87-811F-6160D4D2CEE6}">
      <dgm:prSet phldrT="[Texto]"/>
      <dgm:spPr/>
      <dgm:t>
        <a:bodyPr/>
        <a:lstStyle/>
        <a:p>
          <a:r>
            <a:rPr lang="es-ES"/>
            <a:t>Interoperabilidad para la Transformación digital</a:t>
          </a:r>
          <a:endParaRPr lang="es-CL"/>
        </a:p>
      </dgm:t>
    </dgm:pt>
    <dgm:pt modelId="{2D2071B7-7E19-4C68-882F-BBE4EC5F5282}" type="parTrans" cxnId="{901C8059-B457-4737-B787-E90909068D93}">
      <dgm:prSet/>
      <dgm:spPr/>
      <dgm:t>
        <a:bodyPr/>
        <a:lstStyle/>
        <a:p>
          <a:endParaRPr lang="es-CL" sz="1000"/>
        </a:p>
      </dgm:t>
    </dgm:pt>
    <dgm:pt modelId="{9FCCDEBF-C2B1-488C-A7ED-67AEF3E51FF7}" type="sibTrans" cxnId="{901C8059-B457-4737-B787-E90909068D93}">
      <dgm:prSet/>
      <dgm:spPr/>
      <dgm:t>
        <a:bodyPr/>
        <a:lstStyle/>
        <a:p>
          <a:endParaRPr lang="es-CL"/>
        </a:p>
      </dgm:t>
    </dgm:pt>
    <dgm:pt modelId="{1E5E551D-8905-484F-AE71-A21D746C5A7C}">
      <dgm:prSet phldrT="[Texto]"/>
      <dgm:spPr/>
      <dgm:t>
        <a:bodyPr/>
        <a:lstStyle/>
        <a:p>
          <a:r>
            <a:rPr lang="es-ES"/>
            <a:t>La interoperabilidad entre diferentes sistemas, tecnologías y procesos de un puerto es fundamental. </a:t>
          </a:r>
          <a:endParaRPr lang="es-CL"/>
        </a:p>
      </dgm:t>
    </dgm:pt>
    <dgm:pt modelId="{4838764C-8DC8-488A-A223-C88E62571836}" type="parTrans" cxnId="{0105145B-E95D-4FF5-AC67-F4FDD46EB88C}">
      <dgm:prSet/>
      <dgm:spPr/>
      <dgm:t>
        <a:bodyPr/>
        <a:lstStyle/>
        <a:p>
          <a:endParaRPr lang="es-CL" sz="1000"/>
        </a:p>
      </dgm:t>
    </dgm:pt>
    <dgm:pt modelId="{57D7F868-3ECA-4962-9DA6-7707BC7BD8E9}" type="sibTrans" cxnId="{0105145B-E95D-4FF5-AC67-F4FDD46EB88C}">
      <dgm:prSet/>
      <dgm:spPr/>
      <dgm:t>
        <a:bodyPr/>
        <a:lstStyle/>
        <a:p>
          <a:endParaRPr lang="es-CL"/>
        </a:p>
      </dgm:t>
    </dgm:pt>
    <dgm:pt modelId="{C8E2C7B8-AC79-435D-B3BE-2BCAAECF4793}">
      <dgm:prSet phldrT="[Texto]"/>
      <dgm:spPr/>
      <dgm:t>
        <a:bodyPr/>
        <a:lstStyle/>
        <a:p>
          <a:r>
            <a:rPr lang="es-ES"/>
            <a:t>Desafíos en la estandarización de los datos.</a:t>
          </a:r>
          <a:endParaRPr lang="es-CL"/>
        </a:p>
      </dgm:t>
    </dgm:pt>
    <dgm:pt modelId="{3F461FA9-C473-4CB9-B4A1-61F61C160D48}" type="parTrans" cxnId="{5533E15F-7788-4612-B021-C8C317430841}">
      <dgm:prSet/>
      <dgm:spPr/>
      <dgm:t>
        <a:bodyPr/>
        <a:lstStyle/>
        <a:p>
          <a:endParaRPr lang="es-CL"/>
        </a:p>
      </dgm:t>
    </dgm:pt>
    <dgm:pt modelId="{1BF665EA-73CD-49A8-AE0E-70D19E101771}" type="sibTrans" cxnId="{5533E15F-7788-4612-B021-C8C317430841}">
      <dgm:prSet/>
      <dgm:spPr/>
      <dgm:t>
        <a:bodyPr/>
        <a:lstStyle/>
        <a:p>
          <a:endParaRPr lang="es-CL"/>
        </a:p>
      </dgm:t>
    </dgm:pt>
    <dgm:pt modelId="{47CFC6DF-A18E-4470-A229-903607154EAF}">
      <dgm:prSet phldrT="[Texto]"/>
      <dgm:spPr/>
      <dgm:t>
        <a:bodyPr/>
        <a:lstStyle/>
        <a:p>
          <a:r>
            <a:rPr lang="es-ES"/>
            <a:t>Seguridad de infraestructuras y la ciberseguridad son muy relevantes</a:t>
          </a:r>
          <a:endParaRPr lang="es-CL"/>
        </a:p>
      </dgm:t>
    </dgm:pt>
    <dgm:pt modelId="{44A8693F-0BB5-4550-8C6A-1679E7C3C0EB}" type="parTrans" cxnId="{0BAE5275-7CDE-4927-8110-E25237554CF3}">
      <dgm:prSet/>
      <dgm:spPr/>
      <dgm:t>
        <a:bodyPr/>
        <a:lstStyle/>
        <a:p>
          <a:endParaRPr lang="es-CL"/>
        </a:p>
      </dgm:t>
    </dgm:pt>
    <dgm:pt modelId="{8890AFF4-D915-479C-8D02-88B41F63DD97}" type="sibTrans" cxnId="{0BAE5275-7CDE-4927-8110-E25237554CF3}">
      <dgm:prSet/>
      <dgm:spPr/>
      <dgm:t>
        <a:bodyPr/>
        <a:lstStyle/>
        <a:p>
          <a:endParaRPr lang="es-CL"/>
        </a:p>
      </dgm:t>
    </dgm:pt>
    <dgm:pt modelId="{06F278A9-7D40-443B-8284-2EA6C9891B83}">
      <dgm:prSet phldrT="[Texto]"/>
      <dgm:spPr/>
      <dgm:t>
        <a:bodyPr/>
        <a:lstStyle/>
        <a:p>
          <a:r>
            <a:rPr lang="es-ES"/>
            <a:t>Uso de sensores para recolectar información en tiempo real y apoyar decisiones</a:t>
          </a:r>
          <a:endParaRPr lang="es-CL"/>
        </a:p>
      </dgm:t>
    </dgm:pt>
    <dgm:pt modelId="{F06D3542-5707-47E8-BDA5-5C6E0072A6AC}" type="parTrans" cxnId="{89020BED-3EEC-4A2E-B7F3-38363542F10B}">
      <dgm:prSet/>
      <dgm:spPr/>
      <dgm:t>
        <a:bodyPr/>
        <a:lstStyle/>
        <a:p>
          <a:endParaRPr lang="es-CL"/>
        </a:p>
      </dgm:t>
    </dgm:pt>
    <dgm:pt modelId="{7F13865F-13C3-45FE-A1D0-FA9AD6694B39}" type="sibTrans" cxnId="{89020BED-3EEC-4A2E-B7F3-38363542F10B}">
      <dgm:prSet/>
      <dgm:spPr/>
      <dgm:t>
        <a:bodyPr/>
        <a:lstStyle/>
        <a:p>
          <a:endParaRPr lang="es-CL"/>
        </a:p>
      </dgm:t>
    </dgm:pt>
    <dgm:pt modelId="{9645DE81-AD46-43C4-87D8-1567D53C876C}">
      <dgm:prSet phldrT="[Texto]"/>
      <dgm:spPr/>
      <dgm:t>
        <a:bodyPr/>
        <a:lstStyle/>
        <a:p>
          <a:r>
            <a:rPr lang="es-ES"/>
            <a:t>Conexión de las personas con los sistemas ciberfísicos: human-centric.</a:t>
          </a:r>
          <a:endParaRPr lang="es-CL"/>
        </a:p>
      </dgm:t>
    </dgm:pt>
    <dgm:pt modelId="{8F425FFC-3DFA-4DEA-A9A2-DA6488B59828}" type="parTrans" cxnId="{424B0A52-8744-4270-A549-AB5EB3DBBC0A}">
      <dgm:prSet/>
      <dgm:spPr/>
      <dgm:t>
        <a:bodyPr/>
        <a:lstStyle/>
        <a:p>
          <a:endParaRPr lang="es-CL"/>
        </a:p>
      </dgm:t>
    </dgm:pt>
    <dgm:pt modelId="{B711CC9F-5E54-4557-BEB2-DCF94AE97CE6}" type="sibTrans" cxnId="{424B0A52-8744-4270-A549-AB5EB3DBBC0A}">
      <dgm:prSet/>
      <dgm:spPr/>
      <dgm:t>
        <a:bodyPr/>
        <a:lstStyle/>
        <a:p>
          <a:endParaRPr lang="es-CL"/>
        </a:p>
      </dgm:t>
    </dgm:pt>
    <dgm:pt modelId="{A1CAC97C-5386-40DC-97B6-F69D92CB076A}">
      <dgm:prSet phldrT="[Texto]"/>
      <dgm:spPr/>
      <dgm:t>
        <a:bodyPr/>
        <a:lstStyle/>
        <a:p>
          <a:r>
            <a:rPr lang="es-ES"/>
            <a:t>Modelado matemático de problemas complejos y pilotos DSS</a:t>
          </a:r>
          <a:endParaRPr lang="es-CL"/>
        </a:p>
      </dgm:t>
    </dgm:pt>
    <dgm:pt modelId="{0400EA4E-8987-4F97-8004-C435A943203E}" type="parTrans" cxnId="{8412C28F-10DB-4E03-93FA-41CEA56689AC}">
      <dgm:prSet/>
      <dgm:spPr/>
      <dgm:t>
        <a:bodyPr/>
        <a:lstStyle/>
        <a:p>
          <a:endParaRPr lang="es-CL"/>
        </a:p>
      </dgm:t>
    </dgm:pt>
    <dgm:pt modelId="{DC623738-355B-4785-AF79-36A54E3ED627}" type="sibTrans" cxnId="{8412C28F-10DB-4E03-93FA-41CEA56689AC}">
      <dgm:prSet/>
      <dgm:spPr/>
      <dgm:t>
        <a:bodyPr/>
        <a:lstStyle/>
        <a:p>
          <a:endParaRPr lang="es-CL"/>
        </a:p>
      </dgm:t>
    </dgm:pt>
    <dgm:pt modelId="{C8452B54-89BB-43E3-9FC6-E2929276F8F8}">
      <dgm:prSet phldrT="[Texto]"/>
      <dgm:spPr/>
      <dgm:t>
        <a:bodyPr/>
        <a:lstStyle/>
        <a:p>
          <a:r>
            <a:rPr lang="es-ES"/>
            <a:t>Fortalecimiento de capital humano avanzado</a:t>
          </a:r>
          <a:endParaRPr lang="es-CL"/>
        </a:p>
      </dgm:t>
    </dgm:pt>
    <dgm:pt modelId="{8D475BD0-6174-4705-887D-8695197843D1}" type="parTrans" cxnId="{123A5F52-7E3D-4D57-947B-9C7A41159295}">
      <dgm:prSet/>
      <dgm:spPr/>
      <dgm:t>
        <a:bodyPr/>
        <a:lstStyle/>
        <a:p>
          <a:endParaRPr lang="es-CL"/>
        </a:p>
      </dgm:t>
    </dgm:pt>
    <dgm:pt modelId="{C0DA2996-C8B3-4308-957A-91C6975216D6}" type="sibTrans" cxnId="{123A5F52-7E3D-4D57-947B-9C7A41159295}">
      <dgm:prSet/>
      <dgm:spPr/>
      <dgm:t>
        <a:bodyPr/>
        <a:lstStyle/>
        <a:p>
          <a:endParaRPr lang="es-CL"/>
        </a:p>
      </dgm:t>
    </dgm:pt>
    <dgm:pt modelId="{AA2A5630-E60A-417B-B0EA-FFAA6260C49F}">
      <dgm:prSet phldrT="[Texto]"/>
      <dgm:spPr/>
      <dgm:t>
        <a:bodyPr/>
        <a:lstStyle/>
        <a:p>
          <a:r>
            <a:rPr lang="es-ES"/>
            <a:t>Retraso en la implementación de tecnologías emergentes como blockchain, inteligencia artificial y otras.</a:t>
          </a:r>
          <a:endParaRPr lang="es-CL"/>
        </a:p>
      </dgm:t>
    </dgm:pt>
    <dgm:pt modelId="{FCEBA808-C066-43F6-A056-8C112779C09A}" type="parTrans" cxnId="{5B0177BE-81F0-4C6C-B02C-DF348B031D91}">
      <dgm:prSet/>
      <dgm:spPr/>
      <dgm:t>
        <a:bodyPr/>
        <a:lstStyle/>
        <a:p>
          <a:endParaRPr lang="es-CL"/>
        </a:p>
      </dgm:t>
    </dgm:pt>
    <dgm:pt modelId="{B92AAD49-A59E-40ED-A6DB-FDA43E313D8D}" type="sibTrans" cxnId="{5B0177BE-81F0-4C6C-B02C-DF348B031D91}">
      <dgm:prSet/>
      <dgm:spPr/>
      <dgm:t>
        <a:bodyPr/>
        <a:lstStyle/>
        <a:p>
          <a:endParaRPr lang="es-CL"/>
        </a:p>
      </dgm:t>
    </dgm:pt>
    <dgm:pt modelId="{F06B2B86-0DAD-4DB7-89ED-3A8EF3BC4886}" type="pres">
      <dgm:prSet presAssocID="{835CA294-8852-475B-905A-967BB4334D4B}" presName="Name0" presStyleCnt="0">
        <dgm:presLayoutVars>
          <dgm:dir/>
          <dgm:animLvl val="lvl"/>
          <dgm:resizeHandles val="exact"/>
        </dgm:presLayoutVars>
      </dgm:prSet>
      <dgm:spPr/>
    </dgm:pt>
    <dgm:pt modelId="{5C104BAA-3681-45FC-BDCD-60B2E5A6B72C}" type="pres">
      <dgm:prSet presAssocID="{2D31E993-7977-4B87-811F-6160D4D2CEE6}" presName="linNode" presStyleCnt="0"/>
      <dgm:spPr/>
    </dgm:pt>
    <dgm:pt modelId="{BA898853-9E36-4842-87B7-C7104DDBC713}" type="pres">
      <dgm:prSet presAssocID="{2D31E993-7977-4B87-811F-6160D4D2CEE6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68B08BDE-9C62-4ADA-B89F-F20E414B12DE}" type="pres">
      <dgm:prSet presAssocID="{2D31E993-7977-4B87-811F-6160D4D2CEE6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8C590636-D48E-4F55-88CB-F0CDA3AB5FA9}" type="presOf" srcId="{9645DE81-AD46-43C4-87D8-1567D53C876C}" destId="{68B08BDE-9C62-4ADA-B89F-F20E414B12DE}" srcOrd="0" destOrd="5" presId="urn:microsoft.com/office/officeart/2005/8/layout/vList5"/>
    <dgm:cxn modelId="{0105145B-E95D-4FF5-AC67-F4FDD46EB88C}" srcId="{2D31E993-7977-4B87-811F-6160D4D2CEE6}" destId="{1E5E551D-8905-484F-AE71-A21D746C5A7C}" srcOrd="0" destOrd="0" parTransId="{4838764C-8DC8-488A-A223-C88E62571836}" sibTransId="{57D7F868-3ECA-4962-9DA6-7707BC7BD8E9}"/>
    <dgm:cxn modelId="{5533E15F-7788-4612-B021-C8C317430841}" srcId="{2D31E993-7977-4B87-811F-6160D4D2CEE6}" destId="{C8E2C7B8-AC79-435D-B3BE-2BCAAECF4793}" srcOrd="1" destOrd="0" parTransId="{3F461FA9-C473-4CB9-B4A1-61F61C160D48}" sibTransId="{1BF665EA-73CD-49A8-AE0E-70D19E101771}"/>
    <dgm:cxn modelId="{46265845-1CAE-4A66-9C87-68D2AFAFE2B6}" type="presOf" srcId="{C8452B54-89BB-43E3-9FC6-E2929276F8F8}" destId="{68B08BDE-9C62-4ADA-B89F-F20E414B12DE}" srcOrd="0" destOrd="7" presId="urn:microsoft.com/office/officeart/2005/8/layout/vList5"/>
    <dgm:cxn modelId="{424B0A52-8744-4270-A549-AB5EB3DBBC0A}" srcId="{2D31E993-7977-4B87-811F-6160D4D2CEE6}" destId="{9645DE81-AD46-43C4-87D8-1567D53C876C}" srcOrd="5" destOrd="0" parTransId="{8F425FFC-3DFA-4DEA-A9A2-DA6488B59828}" sibTransId="{B711CC9F-5E54-4557-BEB2-DCF94AE97CE6}"/>
    <dgm:cxn modelId="{123A5F52-7E3D-4D57-947B-9C7A41159295}" srcId="{2D31E993-7977-4B87-811F-6160D4D2CEE6}" destId="{C8452B54-89BB-43E3-9FC6-E2929276F8F8}" srcOrd="7" destOrd="0" parTransId="{8D475BD0-6174-4705-887D-8695197843D1}" sibTransId="{C0DA2996-C8B3-4308-957A-91C6975216D6}"/>
    <dgm:cxn modelId="{0BAE5275-7CDE-4927-8110-E25237554CF3}" srcId="{2D31E993-7977-4B87-811F-6160D4D2CEE6}" destId="{47CFC6DF-A18E-4470-A229-903607154EAF}" srcOrd="3" destOrd="0" parTransId="{44A8693F-0BB5-4550-8C6A-1679E7C3C0EB}" sibTransId="{8890AFF4-D915-479C-8D02-88B41F63DD97}"/>
    <dgm:cxn modelId="{C364F057-BB84-491E-9476-C160FE6C5E2D}" type="presOf" srcId="{06F278A9-7D40-443B-8284-2EA6C9891B83}" destId="{68B08BDE-9C62-4ADA-B89F-F20E414B12DE}" srcOrd="0" destOrd="4" presId="urn:microsoft.com/office/officeart/2005/8/layout/vList5"/>
    <dgm:cxn modelId="{901C8059-B457-4737-B787-E90909068D93}" srcId="{835CA294-8852-475B-905A-967BB4334D4B}" destId="{2D31E993-7977-4B87-811F-6160D4D2CEE6}" srcOrd="0" destOrd="0" parTransId="{2D2071B7-7E19-4C68-882F-BBE4EC5F5282}" sibTransId="{9FCCDEBF-C2B1-488C-A7ED-67AEF3E51FF7}"/>
    <dgm:cxn modelId="{6A4D567A-D5C6-485D-9242-09FDB6F95352}" type="presOf" srcId="{A1CAC97C-5386-40DC-97B6-F69D92CB076A}" destId="{68B08BDE-9C62-4ADA-B89F-F20E414B12DE}" srcOrd="0" destOrd="6" presId="urn:microsoft.com/office/officeart/2005/8/layout/vList5"/>
    <dgm:cxn modelId="{7CAC517F-DDBE-4156-A20E-2686EE4BBD39}" type="presOf" srcId="{AA2A5630-E60A-417B-B0EA-FFAA6260C49F}" destId="{68B08BDE-9C62-4ADA-B89F-F20E414B12DE}" srcOrd="0" destOrd="2" presId="urn:microsoft.com/office/officeart/2005/8/layout/vList5"/>
    <dgm:cxn modelId="{8412C28F-10DB-4E03-93FA-41CEA56689AC}" srcId="{2D31E993-7977-4B87-811F-6160D4D2CEE6}" destId="{A1CAC97C-5386-40DC-97B6-F69D92CB076A}" srcOrd="6" destOrd="0" parTransId="{0400EA4E-8987-4F97-8004-C435A943203E}" sibTransId="{DC623738-355B-4785-AF79-36A54E3ED627}"/>
    <dgm:cxn modelId="{5B0177BE-81F0-4C6C-B02C-DF348B031D91}" srcId="{2D31E993-7977-4B87-811F-6160D4D2CEE6}" destId="{AA2A5630-E60A-417B-B0EA-FFAA6260C49F}" srcOrd="2" destOrd="0" parTransId="{FCEBA808-C066-43F6-A056-8C112779C09A}" sibTransId="{B92AAD49-A59E-40ED-A6DB-FDA43E313D8D}"/>
    <dgm:cxn modelId="{AEFDADCA-37D7-4EFF-BFC4-C9A532214A79}" type="presOf" srcId="{47CFC6DF-A18E-4470-A229-903607154EAF}" destId="{68B08BDE-9C62-4ADA-B89F-F20E414B12DE}" srcOrd="0" destOrd="3" presId="urn:microsoft.com/office/officeart/2005/8/layout/vList5"/>
    <dgm:cxn modelId="{F80242D6-D66B-41AA-A632-B0C99D3A1B62}" type="presOf" srcId="{C8E2C7B8-AC79-435D-B3BE-2BCAAECF4793}" destId="{68B08BDE-9C62-4ADA-B89F-F20E414B12DE}" srcOrd="0" destOrd="1" presId="urn:microsoft.com/office/officeart/2005/8/layout/vList5"/>
    <dgm:cxn modelId="{3C3C5CDC-8574-48B1-B71E-0A47D64D06BE}" type="presOf" srcId="{1E5E551D-8905-484F-AE71-A21D746C5A7C}" destId="{68B08BDE-9C62-4ADA-B89F-F20E414B12DE}" srcOrd="0" destOrd="0" presId="urn:microsoft.com/office/officeart/2005/8/layout/vList5"/>
    <dgm:cxn modelId="{89020BED-3EEC-4A2E-B7F3-38363542F10B}" srcId="{2D31E993-7977-4B87-811F-6160D4D2CEE6}" destId="{06F278A9-7D40-443B-8284-2EA6C9891B83}" srcOrd="4" destOrd="0" parTransId="{F06D3542-5707-47E8-BDA5-5C6E0072A6AC}" sibTransId="{7F13865F-13C3-45FE-A1D0-FA9AD6694B39}"/>
    <dgm:cxn modelId="{6DB7BFF9-D778-49D9-82CF-06BBDADF9379}" type="presOf" srcId="{835CA294-8852-475B-905A-967BB4334D4B}" destId="{F06B2B86-0DAD-4DB7-89ED-3A8EF3BC4886}" srcOrd="0" destOrd="0" presId="urn:microsoft.com/office/officeart/2005/8/layout/vList5"/>
    <dgm:cxn modelId="{3E4610FA-649B-4130-B04C-2822E254C61F}" type="presOf" srcId="{2D31E993-7977-4B87-811F-6160D4D2CEE6}" destId="{BA898853-9E36-4842-87B7-C7104DDBC713}" srcOrd="0" destOrd="0" presId="urn:microsoft.com/office/officeart/2005/8/layout/vList5"/>
    <dgm:cxn modelId="{63F2C696-9719-4419-92FC-181B1AE9F3CB}" type="presParOf" srcId="{F06B2B86-0DAD-4DB7-89ED-3A8EF3BC4886}" destId="{5C104BAA-3681-45FC-BDCD-60B2E5A6B72C}" srcOrd="0" destOrd="0" presId="urn:microsoft.com/office/officeart/2005/8/layout/vList5"/>
    <dgm:cxn modelId="{969B5E41-91ED-4766-9109-942BAEA437CF}" type="presParOf" srcId="{5C104BAA-3681-45FC-BDCD-60B2E5A6B72C}" destId="{BA898853-9E36-4842-87B7-C7104DDBC713}" srcOrd="0" destOrd="0" presId="urn:microsoft.com/office/officeart/2005/8/layout/vList5"/>
    <dgm:cxn modelId="{78E0F4F3-CCD0-4F4C-8689-6E40FE4FFEBC}" type="presParOf" srcId="{5C104BAA-3681-45FC-BDCD-60B2E5A6B72C}" destId="{68B08BDE-9C62-4ADA-B89F-F20E414B12D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207F22-6E79-439A-9D0F-E647056E37EE}" type="doc">
      <dgm:prSet loTypeId="urn:microsoft.com/office/officeart/2008/layout/RadialCluster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239E3245-64EE-49D6-AB7C-22FE30C8FB5D}">
      <dgm:prSet phldrT="[Texto]"/>
      <dgm:spPr>
        <a:gradFill rotWithShape="0">
          <a:gsLst>
            <a:gs pos="0">
              <a:srgbClr val="FF0000"/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</a:gradFill>
      </dgm:spPr>
      <dgm:t>
        <a:bodyPr/>
        <a:lstStyle/>
        <a:p>
          <a:r>
            <a:rPr lang="es-ES" dirty="0"/>
            <a:t>Falta de Colaboración</a:t>
          </a:r>
          <a:endParaRPr lang="es-CL" dirty="0"/>
        </a:p>
      </dgm:t>
    </dgm:pt>
    <dgm:pt modelId="{FE9BA3A3-D3DB-4995-9F51-A37DADD2EFB1}" type="parTrans" cxnId="{A15607B2-8981-4EEF-8A3A-2E17BCA5ED93}">
      <dgm:prSet/>
      <dgm:spPr/>
      <dgm:t>
        <a:bodyPr/>
        <a:lstStyle/>
        <a:p>
          <a:endParaRPr lang="es-CL"/>
        </a:p>
      </dgm:t>
    </dgm:pt>
    <dgm:pt modelId="{0977D27F-B599-4EDF-8569-6DECFAE42E5F}" type="sibTrans" cxnId="{A15607B2-8981-4EEF-8A3A-2E17BCA5ED93}">
      <dgm:prSet/>
      <dgm:spPr/>
      <dgm:t>
        <a:bodyPr/>
        <a:lstStyle/>
        <a:p>
          <a:endParaRPr lang="es-CL"/>
        </a:p>
      </dgm:t>
    </dgm:pt>
    <dgm:pt modelId="{990EB39F-5678-49BB-9C6F-B52A7097F094}">
      <dgm:prSet phldrT="[Texto]"/>
      <dgm:spPr/>
      <dgm:t>
        <a:bodyPr/>
        <a:lstStyle/>
        <a:p>
          <a:r>
            <a:rPr lang="es-ES" dirty="0"/>
            <a:t>Optimización Local y no global de Operaciones </a:t>
          </a:r>
        </a:p>
        <a:p>
          <a:r>
            <a:rPr lang="es-ES" dirty="0"/>
            <a:t>(Costos/Ganancias VS Confiabilidad)</a:t>
          </a:r>
          <a:endParaRPr lang="es-CL" dirty="0"/>
        </a:p>
      </dgm:t>
    </dgm:pt>
    <dgm:pt modelId="{E0139B43-7B83-40FA-B8D3-5970FA9EAE9C}" type="parTrans" cxnId="{2EF1B443-0511-40FB-B8AC-473C6D6C656F}">
      <dgm:prSet/>
      <dgm:spPr/>
      <dgm:t>
        <a:bodyPr/>
        <a:lstStyle/>
        <a:p>
          <a:endParaRPr lang="es-CL"/>
        </a:p>
      </dgm:t>
    </dgm:pt>
    <dgm:pt modelId="{3FF57635-4D58-4D8B-AF28-BB7DD2F3192B}" type="sibTrans" cxnId="{2EF1B443-0511-40FB-B8AC-473C6D6C656F}">
      <dgm:prSet/>
      <dgm:spPr/>
      <dgm:t>
        <a:bodyPr/>
        <a:lstStyle/>
        <a:p>
          <a:endParaRPr lang="es-CL"/>
        </a:p>
      </dgm:t>
    </dgm:pt>
    <dgm:pt modelId="{6F6FA6F1-730D-4FB6-845F-41A17CD63B43}">
      <dgm:prSet phldrT="[Texto]" custT="1"/>
      <dgm:spPr/>
      <dgm:t>
        <a:bodyPr/>
        <a:lstStyle/>
        <a:p>
          <a:r>
            <a:rPr lang="es-ES" sz="2000" dirty="0"/>
            <a:t>Difícil adopción Visión holística </a:t>
          </a:r>
        </a:p>
        <a:p>
          <a:r>
            <a:rPr lang="es-ES" sz="2000" dirty="0"/>
            <a:t>(Beneficios de la inteligencia colaborativa)</a:t>
          </a:r>
          <a:endParaRPr lang="es-CL" sz="2000" dirty="0"/>
        </a:p>
      </dgm:t>
    </dgm:pt>
    <dgm:pt modelId="{ADD38573-1C8D-492E-8DD5-5B95376E5BCA}" type="parTrans" cxnId="{F0A1E066-97E9-472C-87ED-CB3B82C74EA9}">
      <dgm:prSet/>
      <dgm:spPr/>
      <dgm:t>
        <a:bodyPr/>
        <a:lstStyle/>
        <a:p>
          <a:endParaRPr lang="es-CL"/>
        </a:p>
      </dgm:t>
    </dgm:pt>
    <dgm:pt modelId="{C5966289-8469-421D-9A60-DB6691011224}" type="sibTrans" cxnId="{F0A1E066-97E9-472C-87ED-CB3B82C74EA9}">
      <dgm:prSet/>
      <dgm:spPr/>
      <dgm:t>
        <a:bodyPr/>
        <a:lstStyle/>
        <a:p>
          <a:endParaRPr lang="es-CL"/>
        </a:p>
      </dgm:t>
    </dgm:pt>
    <dgm:pt modelId="{145D5B7C-479C-42E1-98C4-6F56328CA7A4}">
      <dgm:prSet phldrT="[Texto]" custT="1"/>
      <dgm:spPr/>
      <dgm:t>
        <a:bodyPr/>
        <a:lstStyle/>
        <a:p>
          <a:r>
            <a:rPr lang="es-ES" sz="2000" dirty="0"/>
            <a:t>Énfasis en el medio de Transporte y no en la carga </a:t>
          </a:r>
        </a:p>
        <a:p>
          <a:r>
            <a:rPr lang="es-ES" sz="2000" dirty="0"/>
            <a:t>(Visibilidad integral)</a:t>
          </a:r>
          <a:endParaRPr lang="es-CL" sz="2000" dirty="0"/>
        </a:p>
      </dgm:t>
    </dgm:pt>
    <dgm:pt modelId="{22375CAA-03B9-41EA-B3C0-BA4D08201438}" type="parTrans" cxnId="{00B0B3B7-667B-4EDD-903C-BD8478763A22}">
      <dgm:prSet/>
      <dgm:spPr/>
      <dgm:t>
        <a:bodyPr/>
        <a:lstStyle/>
        <a:p>
          <a:endParaRPr lang="es-CL"/>
        </a:p>
      </dgm:t>
    </dgm:pt>
    <dgm:pt modelId="{C851C17C-25FB-4987-8435-D781C1471BD8}" type="sibTrans" cxnId="{00B0B3B7-667B-4EDD-903C-BD8478763A22}">
      <dgm:prSet/>
      <dgm:spPr/>
      <dgm:t>
        <a:bodyPr/>
        <a:lstStyle/>
        <a:p>
          <a:endParaRPr lang="es-CL"/>
        </a:p>
      </dgm:t>
    </dgm:pt>
    <dgm:pt modelId="{CD8A3A62-04F6-4CD4-B8D8-5D1619BBAB7D}" type="pres">
      <dgm:prSet presAssocID="{C6207F22-6E79-439A-9D0F-E647056E37E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FB2DA16-40B7-46A5-B1FD-92A9D59EE6F1}" type="pres">
      <dgm:prSet presAssocID="{239E3245-64EE-49D6-AB7C-22FE30C8FB5D}" presName="singleCycle" presStyleCnt="0"/>
      <dgm:spPr/>
    </dgm:pt>
    <dgm:pt modelId="{CEA34183-EBC1-424B-8165-07B25A939AC9}" type="pres">
      <dgm:prSet presAssocID="{239E3245-64EE-49D6-AB7C-22FE30C8FB5D}" presName="singleCenter" presStyleLbl="node1" presStyleIdx="0" presStyleCnt="4" custLinFactNeighborX="1791" custLinFactNeighborY="-8068">
        <dgm:presLayoutVars>
          <dgm:chMax val="7"/>
          <dgm:chPref val="7"/>
        </dgm:presLayoutVars>
      </dgm:prSet>
      <dgm:spPr/>
    </dgm:pt>
    <dgm:pt modelId="{40695387-A158-4FD0-85A6-26E633D5E5B4}" type="pres">
      <dgm:prSet presAssocID="{E0139B43-7B83-40FA-B8D3-5970FA9EAE9C}" presName="Name56" presStyleLbl="parChTrans1D2" presStyleIdx="0" presStyleCnt="3"/>
      <dgm:spPr/>
    </dgm:pt>
    <dgm:pt modelId="{9B16E00C-B91B-41FC-BF3F-8E7BE6CCE712}" type="pres">
      <dgm:prSet presAssocID="{990EB39F-5678-49BB-9C6F-B52A7097F094}" presName="text0" presStyleLbl="node1" presStyleIdx="1" presStyleCnt="4" custScaleX="380272" custRadScaleRad="99699" custRadScaleInc="4194">
        <dgm:presLayoutVars>
          <dgm:bulletEnabled val="1"/>
        </dgm:presLayoutVars>
      </dgm:prSet>
      <dgm:spPr/>
    </dgm:pt>
    <dgm:pt modelId="{42CF3CFB-9142-4D9B-8F92-8AA171E93FB7}" type="pres">
      <dgm:prSet presAssocID="{ADD38573-1C8D-492E-8DD5-5B95376E5BCA}" presName="Name56" presStyleLbl="parChTrans1D2" presStyleIdx="1" presStyleCnt="3"/>
      <dgm:spPr/>
    </dgm:pt>
    <dgm:pt modelId="{AF8445C8-8889-439A-A635-F99A1EF84528}" type="pres">
      <dgm:prSet presAssocID="{6F6FA6F1-730D-4FB6-845F-41A17CD63B43}" presName="text0" presStyleLbl="node1" presStyleIdx="2" presStyleCnt="4" custScaleX="301482">
        <dgm:presLayoutVars>
          <dgm:bulletEnabled val="1"/>
        </dgm:presLayoutVars>
      </dgm:prSet>
      <dgm:spPr/>
    </dgm:pt>
    <dgm:pt modelId="{226CBA8E-E2B7-4058-86DC-E7E748869004}" type="pres">
      <dgm:prSet presAssocID="{22375CAA-03B9-41EA-B3C0-BA4D08201438}" presName="Name56" presStyleLbl="parChTrans1D2" presStyleIdx="2" presStyleCnt="3"/>
      <dgm:spPr/>
    </dgm:pt>
    <dgm:pt modelId="{D86E050E-A093-4042-8222-712578B3BE38}" type="pres">
      <dgm:prSet presAssocID="{145D5B7C-479C-42E1-98C4-6F56328CA7A4}" presName="text0" presStyleLbl="node1" presStyleIdx="3" presStyleCnt="4" custScaleX="288397">
        <dgm:presLayoutVars>
          <dgm:bulletEnabled val="1"/>
        </dgm:presLayoutVars>
      </dgm:prSet>
      <dgm:spPr/>
    </dgm:pt>
  </dgm:ptLst>
  <dgm:cxnLst>
    <dgm:cxn modelId="{A4B2201F-B357-4966-9EB6-79F1F098B75E}" type="presOf" srcId="{239E3245-64EE-49D6-AB7C-22FE30C8FB5D}" destId="{CEA34183-EBC1-424B-8165-07B25A939AC9}" srcOrd="0" destOrd="0" presId="urn:microsoft.com/office/officeart/2008/layout/RadialCluster"/>
    <dgm:cxn modelId="{EBB99530-D67D-4FE2-9988-E01FEE8B14FC}" type="presOf" srcId="{22375CAA-03B9-41EA-B3C0-BA4D08201438}" destId="{226CBA8E-E2B7-4058-86DC-E7E748869004}" srcOrd="0" destOrd="0" presId="urn:microsoft.com/office/officeart/2008/layout/RadialCluster"/>
    <dgm:cxn modelId="{E4F99235-AA37-44DE-9D15-852363786F08}" type="presOf" srcId="{E0139B43-7B83-40FA-B8D3-5970FA9EAE9C}" destId="{40695387-A158-4FD0-85A6-26E633D5E5B4}" srcOrd="0" destOrd="0" presId="urn:microsoft.com/office/officeart/2008/layout/RadialCluster"/>
    <dgm:cxn modelId="{2EF1B443-0511-40FB-B8AC-473C6D6C656F}" srcId="{239E3245-64EE-49D6-AB7C-22FE30C8FB5D}" destId="{990EB39F-5678-49BB-9C6F-B52A7097F094}" srcOrd="0" destOrd="0" parTransId="{E0139B43-7B83-40FA-B8D3-5970FA9EAE9C}" sibTransId="{3FF57635-4D58-4D8B-AF28-BB7DD2F3192B}"/>
    <dgm:cxn modelId="{F0A1E066-97E9-472C-87ED-CB3B82C74EA9}" srcId="{239E3245-64EE-49D6-AB7C-22FE30C8FB5D}" destId="{6F6FA6F1-730D-4FB6-845F-41A17CD63B43}" srcOrd="1" destOrd="0" parTransId="{ADD38573-1C8D-492E-8DD5-5B95376E5BCA}" sibTransId="{C5966289-8469-421D-9A60-DB6691011224}"/>
    <dgm:cxn modelId="{BD5B3977-C1E2-4FE3-B8EA-C390BFFA7D4E}" type="presOf" srcId="{ADD38573-1C8D-492E-8DD5-5B95376E5BCA}" destId="{42CF3CFB-9142-4D9B-8F92-8AA171E93FB7}" srcOrd="0" destOrd="0" presId="urn:microsoft.com/office/officeart/2008/layout/RadialCluster"/>
    <dgm:cxn modelId="{CB67CF96-16DE-4F2A-A61F-CBA7D34E91CA}" type="presOf" srcId="{145D5B7C-479C-42E1-98C4-6F56328CA7A4}" destId="{D86E050E-A093-4042-8222-712578B3BE38}" srcOrd="0" destOrd="0" presId="urn:microsoft.com/office/officeart/2008/layout/RadialCluster"/>
    <dgm:cxn modelId="{5C86E1A1-D87C-415A-B819-F12327EE6DBE}" type="presOf" srcId="{C6207F22-6E79-439A-9D0F-E647056E37EE}" destId="{CD8A3A62-04F6-4CD4-B8D8-5D1619BBAB7D}" srcOrd="0" destOrd="0" presId="urn:microsoft.com/office/officeart/2008/layout/RadialCluster"/>
    <dgm:cxn modelId="{A15607B2-8981-4EEF-8A3A-2E17BCA5ED93}" srcId="{C6207F22-6E79-439A-9D0F-E647056E37EE}" destId="{239E3245-64EE-49D6-AB7C-22FE30C8FB5D}" srcOrd="0" destOrd="0" parTransId="{FE9BA3A3-D3DB-4995-9F51-A37DADD2EFB1}" sibTransId="{0977D27F-B599-4EDF-8569-6DECFAE42E5F}"/>
    <dgm:cxn modelId="{00B0B3B7-667B-4EDD-903C-BD8478763A22}" srcId="{239E3245-64EE-49D6-AB7C-22FE30C8FB5D}" destId="{145D5B7C-479C-42E1-98C4-6F56328CA7A4}" srcOrd="2" destOrd="0" parTransId="{22375CAA-03B9-41EA-B3C0-BA4D08201438}" sibTransId="{C851C17C-25FB-4987-8435-D781C1471BD8}"/>
    <dgm:cxn modelId="{109447C5-50AD-47BE-A0B9-BB7BF9DF7107}" type="presOf" srcId="{6F6FA6F1-730D-4FB6-845F-41A17CD63B43}" destId="{AF8445C8-8889-439A-A635-F99A1EF84528}" srcOrd="0" destOrd="0" presId="urn:microsoft.com/office/officeart/2008/layout/RadialCluster"/>
    <dgm:cxn modelId="{6F905EE1-6EED-4F19-94E1-5B451AA0A671}" type="presOf" srcId="{990EB39F-5678-49BB-9C6F-B52A7097F094}" destId="{9B16E00C-B91B-41FC-BF3F-8E7BE6CCE712}" srcOrd="0" destOrd="0" presId="urn:microsoft.com/office/officeart/2008/layout/RadialCluster"/>
    <dgm:cxn modelId="{17E39CB9-FDF7-493E-AFB8-A388AE0111C6}" type="presParOf" srcId="{CD8A3A62-04F6-4CD4-B8D8-5D1619BBAB7D}" destId="{9FB2DA16-40B7-46A5-B1FD-92A9D59EE6F1}" srcOrd="0" destOrd="0" presId="urn:microsoft.com/office/officeart/2008/layout/RadialCluster"/>
    <dgm:cxn modelId="{038E9B80-B740-484F-BE22-8ED5E50B8A10}" type="presParOf" srcId="{9FB2DA16-40B7-46A5-B1FD-92A9D59EE6F1}" destId="{CEA34183-EBC1-424B-8165-07B25A939AC9}" srcOrd="0" destOrd="0" presId="urn:microsoft.com/office/officeart/2008/layout/RadialCluster"/>
    <dgm:cxn modelId="{C3330020-630C-488D-8D22-BC1BD9DC2562}" type="presParOf" srcId="{9FB2DA16-40B7-46A5-B1FD-92A9D59EE6F1}" destId="{40695387-A158-4FD0-85A6-26E633D5E5B4}" srcOrd="1" destOrd="0" presId="urn:microsoft.com/office/officeart/2008/layout/RadialCluster"/>
    <dgm:cxn modelId="{D44D2B83-7824-44D2-AB48-ADA5AD2BAAF3}" type="presParOf" srcId="{9FB2DA16-40B7-46A5-B1FD-92A9D59EE6F1}" destId="{9B16E00C-B91B-41FC-BF3F-8E7BE6CCE712}" srcOrd="2" destOrd="0" presId="urn:microsoft.com/office/officeart/2008/layout/RadialCluster"/>
    <dgm:cxn modelId="{ECB201A3-558C-494F-B021-3510A737D596}" type="presParOf" srcId="{9FB2DA16-40B7-46A5-B1FD-92A9D59EE6F1}" destId="{42CF3CFB-9142-4D9B-8F92-8AA171E93FB7}" srcOrd="3" destOrd="0" presId="urn:microsoft.com/office/officeart/2008/layout/RadialCluster"/>
    <dgm:cxn modelId="{EB2D6218-EE5B-4209-A5FE-5B5825CD16B0}" type="presParOf" srcId="{9FB2DA16-40B7-46A5-B1FD-92A9D59EE6F1}" destId="{AF8445C8-8889-439A-A635-F99A1EF84528}" srcOrd="4" destOrd="0" presId="urn:microsoft.com/office/officeart/2008/layout/RadialCluster"/>
    <dgm:cxn modelId="{71E6D12A-F573-4C68-8A2D-D82D2B9017D6}" type="presParOf" srcId="{9FB2DA16-40B7-46A5-B1FD-92A9D59EE6F1}" destId="{226CBA8E-E2B7-4058-86DC-E7E748869004}" srcOrd="5" destOrd="0" presId="urn:microsoft.com/office/officeart/2008/layout/RadialCluster"/>
    <dgm:cxn modelId="{B307BC69-710C-4682-9175-72481930551B}" type="presParOf" srcId="{9FB2DA16-40B7-46A5-B1FD-92A9D59EE6F1}" destId="{D86E050E-A093-4042-8222-712578B3BE3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DA4BD3-3092-43E5-BA7F-3567B3C79B8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E451800-50D1-4D5B-BE6B-CD35DB1A6267}">
      <dgm:prSet custT="1"/>
      <dgm:spPr/>
      <dgm:t>
        <a:bodyPr/>
        <a:lstStyle/>
        <a:p>
          <a:r>
            <a:rPr lang="es-ES" sz="1800" dirty="0"/>
            <a:t>Estamos enfrentando un ambiente VUCA cuyo manejo debe considerar mayor colaboración entre los generadores de carga y Nodos Logísticos.</a:t>
          </a:r>
          <a:endParaRPr lang="en-US" sz="1800" dirty="0"/>
        </a:p>
      </dgm:t>
    </dgm:pt>
    <dgm:pt modelId="{C4874A47-DA78-4DF9-8ABB-480B6424F24E}" type="parTrans" cxnId="{112B81A3-2822-48B1-B5D1-D6C22A4DB8C4}">
      <dgm:prSet/>
      <dgm:spPr/>
      <dgm:t>
        <a:bodyPr/>
        <a:lstStyle/>
        <a:p>
          <a:endParaRPr lang="en-US" sz="1800"/>
        </a:p>
      </dgm:t>
    </dgm:pt>
    <dgm:pt modelId="{BAC66694-978E-4A4C-9816-5005185DD8AC}" type="sibTrans" cxnId="{112B81A3-2822-48B1-B5D1-D6C22A4DB8C4}">
      <dgm:prSet/>
      <dgm:spPr/>
      <dgm:t>
        <a:bodyPr/>
        <a:lstStyle/>
        <a:p>
          <a:endParaRPr lang="en-US" sz="1800"/>
        </a:p>
      </dgm:t>
    </dgm:pt>
    <dgm:pt modelId="{BCE4C5AE-490A-47BC-AA60-13E41A8F5053}">
      <dgm:prSet custT="1"/>
      <dgm:spPr/>
      <dgm:t>
        <a:bodyPr/>
        <a:lstStyle/>
        <a:p>
          <a:r>
            <a:rPr lang="es-ES" sz="1800" dirty="0"/>
            <a:t>Lo que no se puede ver y medir, no se puede gestionar</a:t>
          </a:r>
          <a:endParaRPr lang="en-US" sz="1800" dirty="0"/>
        </a:p>
      </dgm:t>
    </dgm:pt>
    <dgm:pt modelId="{EDE0A968-12E8-4FAE-9984-F9EF0728F798}" type="parTrans" cxnId="{96AA9D41-4BF2-4287-8B23-FF55D3AF9F53}">
      <dgm:prSet/>
      <dgm:spPr/>
      <dgm:t>
        <a:bodyPr/>
        <a:lstStyle/>
        <a:p>
          <a:endParaRPr lang="en-US" sz="1800"/>
        </a:p>
      </dgm:t>
    </dgm:pt>
    <dgm:pt modelId="{D6BDB28F-B70B-4071-AD15-CAEC920405EE}" type="sibTrans" cxnId="{96AA9D41-4BF2-4287-8B23-FF55D3AF9F53}">
      <dgm:prSet/>
      <dgm:spPr/>
      <dgm:t>
        <a:bodyPr/>
        <a:lstStyle/>
        <a:p>
          <a:endParaRPr lang="en-US" sz="1800"/>
        </a:p>
      </dgm:t>
    </dgm:pt>
    <dgm:pt modelId="{8A2E047D-494F-4166-9EEE-80FC3A78F357}">
      <dgm:prSet custT="1"/>
      <dgm:spPr/>
      <dgm:t>
        <a:bodyPr/>
        <a:lstStyle/>
        <a:p>
          <a:r>
            <a:rPr lang="es-ES" sz="1800" dirty="0"/>
            <a:t>La digitalización  + colaboración ofrece un ambiente de gestión de perturbaciones e interrupciones, con impacto Económico y Social</a:t>
          </a:r>
          <a:endParaRPr lang="en-US" sz="1800" dirty="0"/>
        </a:p>
      </dgm:t>
    </dgm:pt>
    <dgm:pt modelId="{6E05CB2E-6DF6-4359-99BE-3DC335E90BBD}" type="parTrans" cxnId="{C7F1870F-CC82-4FAD-94CB-C2941801AA8A}">
      <dgm:prSet/>
      <dgm:spPr/>
      <dgm:t>
        <a:bodyPr/>
        <a:lstStyle/>
        <a:p>
          <a:endParaRPr lang="en-US" sz="1800"/>
        </a:p>
      </dgm:t>
    </dgm:pt>
    <dgm:pt modelId="{0A294013-35F4-4E8C-AC15-5EA9C88C6BAB}" type="sibTrans" cxnId="{C7F1870F-CC82-4FAD-94CB-C2941801AA8A}">
      <dgm:prSet/>
      <dgm:spPr/>
      <dgm:t>
        <a:bodyPr/>
        <a:lstStyle/>
        <a:p>
          <a:endParaRPr lang="en-US" sz="1800"/>
        </a:p>
      </dgm:t>
    </dgm:pt>
    <dgm:pt modelId="{D882B3B5-3BAF-49C9-9026-5169AC38C967}">
      <dgm:prSet custT="1"/>
      <dgm:spPr/>
      <dgm:t>
        <a:bodyPr/>
        <a:lstStyle/>
        <a:p>
          <a:r>
            <a:rPr lang="es-ES" sz="1800" dirty="0"/>
            <a:t>El trabajo colaborativo de los puertos se va acercando a un ambiente de logística 5.0</a:t>
          </a:r>
          <a:endParaRPr lang="en-US" sz="1800" dirty="0"/>
        </a:p>
      </dgm:t>
    </dgm:pt>
    <dgm:pt modelId="{87157E77-8E4D-4DC1-ACDF-FF3AF47B8E23}" type="parTrans" cxnId="{4A4E9280-1922-476B-88AC-76F6C3380833}">
      <dgm:prSet/>
      <dgm:spPr/>
      <dgm:t>
        <a:bodyPr/>
        <a:lstStyle/>
        <a:p>
          <a:endParaRPr lang="en-US" sz="1800"/>
        </a:p>
      </dgm:t>
    </dgm:pt>
    <dgm:pt modelId="{61D7FEC3-C851-45E8-86CE-26AA2F895C3B}" type="sibTrans" cxnId="{4A4E9280-1922-476B-88AC-76F6C3380833}">
      <dgm:prSet/>
      <dgm:spPr/>
      <dgm:t>
        <a:bodyPr/>
        <a:lstStyle/>
        <a:p>
          <a:endParaRPr lang="en-US" sz="1800"/>
        </a:p>
      </dgm:t>
    </dgm:pt>
    <dgm:pt modelId="{957D7CDA-8E2A-4C86-9E4F-509FF9C7C44C}">
      <dgm:prSet custT="1"/>
      <dgm:spPr/>
      <dgm:t>
        <a:bodyPr/>
        <a:lstStyle/>
        <a:p>
          <a:r>
            <a:rPr lang="es-ES" sz="1800" dirty="0"/>
            <a:t>El futuro es conectar a los nodos </a:t>
          </a:r>
          <a:r>
            <a:rPr lang="es-ES" sz="1800" dirty="0" err="1"/>
            <a:t>comex</a:t>
          </a:r>
          <a:r>
            <a:rPr lang="es-ES" sz="1800" dirty="0"/>
            <a:t> con una modalidad VWT a otras VWT en la red de corredores inteligentes</a:t>
          </a:r>
          <a:endParaRPr lang="en-US" sz="1800" dirty="0"/>
        </a:p>
      </dgm:t>
    </dgm:pt>
    <dgm:pt modelId="{185BD908-7897-4B71-9ED8-7940CA374690}" type="parTrans" cxnId="{1C73E1F2-8903-4DA3-8172-581D060A48A0}">
      <dgm:prSet/>
      <dgm:spPr/>
      <dgm:t>
        <a:bodyPr/>
        <a:lstStyle/>
        <a:p>
          <a:endParaRPr lang="en-US" sz="1800"/>
        </a:p>
      </dgm:t>
    </dgm:pt>
    <dgm:pt modelId="{452E95CD-E986-41B0-A63C-EA8F0DF0FA44}" type="sibTrans" cxnId="{1C73E1F2-8903-4DA3-8172-581D060A48A0}">
      <dgm:prSet/>
      <dgm:spPr/>
      <dgm:t>
        <a:bodyPr/>
        <a:lstStyle/>
        <a:p>
          <a:endParaRPr lang="en-US" sz="1800"/>
        </a:p>
      </dgm:t>
    </dgm:pt>
    <dgm:pt modelId="{40B7BC7F-6E54-4CC4-B351-733343294B93}" type="pres">
      <dgm:prSet presAssocID="{4FDA4BD3-3092-43E5-BA7F-3567B3C79B8A}" presName="root" presStyleCnt="0">
        <dgm:presLayoutVars>
          <dgm:dir/>
          <dgm:resizeHandles val="exact"/>
        </dgm:presLayoutVars>
      </dgm:prSet>
      <dgm:spPr/>
    </dgm:pt>
    <dgm:pt modelId="{45608518-31E6-487F-92B9-64141E348C23}" type="pres">
      <dgm:prSet presAssocID="{4FDA4BD3-3092-43E5-BA7F-3567B3C79B8A}" presName="container" presStyleCnt="0">
        <dgm:presLayoutVars>
          <dgm:dir/>
          <dgm:resizeHandles val="exact"/>
        </dgm:presLayoutVars>
      </dgm:prSet>
      <dgm:spPr/>
    </dgm:pt>
    <dgm:pt modelId="{22D59235-4449-4C80-9850-C5F4D0C3EE00}" type="pres">
      <dgm:prSet presAssocID="{6E451800-50D1-4D5B-BE6B-CD35DB1A6267}" presName="compNode" presStyleCnt="0"/>
      <dgm:spPr/>
    </dgm:pt>
    <dgm:pt modelId="{4ECDA4A0-278A-4BA3-B57E-34D02520C39F}" type="pres">
      <dgm:prSet presAssocID="{6E451800-50D1-4D5B-BE6B-CD35DB1A6267}" presName="iconBgRect" presStyleLbl="bgShp" presStyleIdx="0" presStyleCnt="5"/>
      <dgm:spPr/>
    </dgm:pt>
    <dgm:pt modelId="{7A9BFE9A-9834-46E9-BF2B-AE7741AE7317}" type="pres">
      <dgm:prSet presAssocID="{6E451800-50D1-4D5B-BE6B-CD35DB1A626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sta"/>
        </a:ext>
      </dgm:extLst>
    </dgm:pt>
    <dgm:pt modelId="{B9027CA2-8C50-422A-89E7-2D81FE0A6BF7}" type="pres">
      <dgm:prSet presAssocID="{6E451800-50D1-4D5B-BE6B-CD35DB1A6267}" presName="spaceRect" presStyleCnt="0"/>
      <dgm:spPr/>
    </dgm:pt>
    <dgm:pt modelId="{51D19FFC-81E4-4880-8296-3E00688DE3E2}" type="pres">
      <dgm:prSet presAssocID="{6E451800-50D1-4D5B-BE6B-CD35DB1A6267}" presName="textRect" presStyleLbl="revTx" presStyleIdx="0" presStyleCnt="5">
        <dgm:presLayoutVars>
          <dgm:chMax val="1"/>
          <dgm:chPref val="1"/>
        </dgm:presLayoutVars>
      </dgm:prSet>
      <dgm:spPr/>
    </dgm:pt>
    <dgm:pt modelId="{5EB5266D-6D29-4D5C-B893-2E1E8B9E500D}" type="pres">
      <dgm:prSet presAssocID="{BAC66694-978E-4A4C-9816-5005185DD8AC}" presName="sibTrans" presStyleLbl="sibTrans2D1" presStyleIdx="0" presStyleCnt="0"/>
      <dgm:spPr/>
    </dgm:pt>
    <dgm:pt modelId="{33EB558C-E97F-41C9-B020-8B4231DBB2DC}" type="pres">
      <dgm:prSet presAssocID="{BCE4C5AE-490A-47BC-AA60-13E41A8F5053}" presName="compNode" presStyleCnt="0"/>
      <dgm:spPr/>
    </dgm:pt>
    <dgm:pt modelId="{36C6F5EA-8518-4FE0-80AC-2542D56B52C4}" type="pres">
      <dgm:prSet presAssocID="{BCE4C5AE-490A-47BC-AA60-13E41A8F5053}" presName="iconBgRect" presStyleLbl="bgShp" presStyleIdx="1" presStyleCnt="5"/>
      <dgm:spPr/>
    </dgm:pt>
    <dgm:pt modelId="{783355C5-D4C7-464E-967C-0274AB149FCE}" type="pres">
      <dgm:prSet presAssocID="{BCE4C5AE-490A-47BC-AA60-13E41A8F505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jo"/>
        </a:ext>
      </dgm:extLst>
    </dgm:pt>
    <dgm:pt modelId="{4102005D-96F7-4D4E-B40E-FD42B4E940E4}" type="pres">
      <dgm:prSet presAssocID="{BCE4C5AE-490A-47BC-AA60-13E41A8F5053}" presName="spaceRect" presStyleCnt="0"/>
      <dgm:spPr/>
    </dgm:pt>
    <dgm:pt modelId="{98B30EFA-D950-4AF3-A32E-4077C9720050}" type="pres">
      <dgm:prSet presAssocID="{BCE4C5AE-490A-47BC-AA60-13E41A8F5053}" presName="textRect" presStyleLbl="revTx" presStyleIdx="1" presStyleCnt="5">
        <dgm:presLayoutVars>
          <dgm:chMax val="1"/>
          <dgm:chPref val="1"/>
        </dgm:presLayoutVars>
      </dgm:prSet>
      <dgm:spPr/>
    </dgm:pt>
    <dgm:pt modelId="{F73E8A06-5415-407D-B6AC-F1809FE9780E}" type="pres">
      <dgm:prSet presAssocID="{D6BDB28F-B70B-4071-AD15-CAEC920405EE}" presName="sibTrans" presStyleLbl="sibTrans2D1" presStyleIdx="0" presStyleCnt="0"/>
      <dgm:spPr/>
    </dgm:pt>
    <dgm:pt modelId="{39AFFEFE-8079-4A9E-9E16-0F0706EE1AD0}" type="pres">
      <dgm:prSet presAssocID="{8A2E047D-494F-4166-9EEE-80FC3A78F357}" presName="compNode" presStyleCnt="0"/>
      <dgm:spPr/>
    </dgm:pt>
    <dgm:pt modelId="{E63EBB36-9A1E-46FC-82BC-FD390DE4C74B}" type="pres">
      <dgm:prSet presAssocID="{8A2E047D-494F-4166-9EEE-80FC3A78F357}" presName="iconBgRect" presStyleLbl="bgShp" presStyleIdx="2" presStyleCnt="5"/>
      <dgm:spPr/>
    </dgm:pt>
    <dgm:pt modelId="{96805BC7-DE7C-434A-9716-81D9D45595AC}" type="pres">
      <dgm:prSet presAssocID="{8A2E047D-494F-4166-9EEE-80FC3A78F35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ador"/>
        </a:ext>
      </dgm:extLst>
    </dgm:pt>
    <dgm:pt modelId="{A4A1BDC5-F594-40F9-AF5D-F9BB531AA2E1}" type="pres">
      <dgm:prSet presAssocID="{8A2E047D-494F-4166-9EEE-80FC3A78F357}" presName="spaceRect" presStyleCnt="0"/>
      <dgm:spPr/>
    </dgm:pt>
    <dgm:pt modelId="{AF0A8E50-A8D6-47D5-879A-8629D9DC1F6A}" type="pres">
      <dgm:prSet presAssocID="{8A2E047D-494F-4166-9EEE-80FC3A78F357}" presName="textRect" presStyleLbl="revTx" presStyleIdx="2" presStyleCnt="5">
        <dgm:presLayoutVars>
          <dgm:chMax val="1"/>
          <dgm:chPref val="1"/>
        </dgm:presLayoutVars>
      </dgm:prSet>
      <dgm:spPr/>
    </dgm:pt>
    <dgm:pt modelId="{352AC830-EA81-48FA-9EA7-619122B27ADD}" type="pres">
      <dgm:prSet presAssocID="{0A294013-35F4-4E8C-AC15-5EA9C88C6BAB}" presName="sibTrans" presStyleLbl="sibTrans2D1" presStyleIdx="0" presStyleCnt="0"/>
      <dgm:spPr/>
    </dgm:pt>
    <dgm:pt modelId="{4447C4C8-34EB-49AC-8920-23E581224759}" type="pres">
      <dgm:prSet presAssocID="{D882B3B5-3BAF-49C9-9026-5169AC38C967}" presName="compNode" presStyleCnt="0"/>
      <dgm:spPr/>
    </dgm:pt>
    <dgm:pt modelId="{A030019E-EDEA-4926-9241-2EFD6B3E31A1}" type="pres">
      <dgm:prSet presAssocID="{D882B3B5-3BAF-49C9-9026-5169AC38C967}" presName="iconBgRect" presStyleLbl="bgShp" presStyleIdx="3" presStyleCnt="5"/>
      <dgm:spPr/>
    </dgm:pt>
    <dgm:pt modelId="{C73843DE-AB0A-47CE-BD1B-39540B091EB8}" type="pres">
      <dgm:prSet presAssocID="{D882B3B5-3BAF-49C9-9026-5169AC38C96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ne Decoration"/>
        </a:ext>
      </dgm:extLst>
    </dgm:pt>
    <dgm:pt modelId="{C335E51E-22F9-46B3-86AD-CBC8CD538DD7}" type="pres">
      <dgm:prSet presAssocID="{D882B3B5-3BAF-49C9-9026-5169AC38C967}" presName="spaceRect" presStyleCnt="0"/>
      <dgm:spPr/>
    </dgm:pt>
    <dgm:pt modelId="{08358C1D-CC21-4254-8A17-4DEEF5CC44D1}" type="pres">
      <dgm:prSet presAssocID="{D882B3B5-3BAF-49C9-9026-5169AC38C967}" presName="textRect" presStyleLbl="revTx" presStyleIdx="3" presStyleCnt="5">
        <dgm:presLayoutVars>
          <dgm:chMax val="1"/>
          <dgm:chPref val="1"/>
        </dgm:presLayoutVars>
      </dgm:prSet>
      <dgm:spPr/>
    </dgm:pt>
    <dgm:pt modelId="{BD4329EF-2BE6-4027-ADD9-D3641CE5990F}" type="pres">
      <dgm:prSet presAssocID="{61D7FEC3-C851-45E8-86CE-26AA2F895C3B}" presName="sibTrans" presStyleLbl="sibTrans2D1" presStyleIdx="0" presStyleCnt="0"/>
      <dgm:spPr/>
    </dgm:pt>
    <dgm:pt modelId="{9EA665FF-B8E3-4EBD-89DB-86088332D340}" type="pres">
      <dgm:prSet presAssocID="{957D7CDA-8E2A-4C86-9E4F-509FF9C7C44C}" presName="compNode" presStyleCnt="0"/>
      <dgm:spPr/>
    </dgm:pt>
    <dgm:pt modelId="{44332468-4674-4062-8A4A-C88F6D0A17DB}" type="pres">
      <dgm:prSet presAssocID="{957D7CDA-8E2A-4C86-9E4F-509FF9C7C44C}" presName="iconBgRect" presStyleLbl="bgShp" presStyleIdx="4" presStyleCnt="5"/>
      <dgm:spPr/>
    </dgm:pt>
    <dgm:pt modelId="{E84E7916-A8AB-496F-8871-742387ACF1E6}" type="pres">
      <dgm:prSet presAssocID="{957D7CDA-8E2A-4C86-9E4F-509FF9C7C44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sconectado"/>
        </a:ext>
      </dgm:extLst>
    </dgm:pt>
    <dgm:pt modelId="{2DDBBAB5-E18E-495E-8218-A8747A2F0967}" type="pres">
      <dgm:prSet presAssocID="{957D7CDA-8E2A-4C86-9E4F-509FF9C7C44C}" presName="spaceRect" presStyleCnt="0"/>
      <dgm:spPr/>
    </dgm:pt>
    <dgm:pt modelId="{938D646D-4C7C-47DF-A798-84BB11546245}" type="pres">
      <dgm:prSet presAssocID="{957D7CDA-8E2A-4C86-9E4F-509FF9C7C44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C7F1870F-CC82-4FAD-94CB-C2941801AA8A}" srcId="{4FDA4BD3-3092-43E5-BA7F-3567B3C79B8A}" destId="{8A2E047D-494F-4166-9EEE-80FC3A78F357}" srcOrd="2" destOrd="0" parTransId="{6E05CB2E-6DF6-4359-99BE-3DC335E90BBD}" sibTransId="{0A294013-35F4-4E8C-AC15-5EA9C88C6BAB}"/>
    <dgm:cxn modelId="{DBE7C814-BDAE-44F2-A713-C5BD387BFCD0}" type="presOf" srcId="{957D7CDA-8E2A-4C86-9E4F-509FF9C7C44C}" destId="{938D646D-4C7C-47DF-A798-84BB11546245}" srcOrd="0" destOrd="0" presId="urn:microsoft.com/office/officeart/2018/2/layout/IconCircleList"/>
    <dgm:cxn modelId="{3C256B2F-3C14-42BD-A1B5-F225742CB4DB}" type="presOf" srcId="{D6BDB28F-B70B-4071-AD15-CAEC920405EE}" destId="{F73E8A06-5415-407D-B6AC-F1809FE9780E}" srcOrd="0" destOrd="0" presId="urn:microsoft.com/office/officeart/2018/2/layout/IconCircleList"/>
    <dgm:cxn modelId="{96AA9D41-4BF2-4287-8B23-FF55D3AF9F53}" srcId="{4FDA4BD3-3092-43E5-BA7F-3567B3C79B8A}" destId="{BCE4C5AE-490A-47BC-AA60-13E41A8F5053}" srcOrd="1" destOrd="0" parTransId="{EDE0A968-12E8-4FAE-9984-F9EF0728F798}" sibTransId="{D6BDB28F-B70B-4071-AD15-CAEC920405EE}"/>
    <dgm:cxn modelId="{B9F79668-A137-46BE-B885-BC2338EB59D8}" type="presOf" srcId="{BCE4C5AE-490A-47BC-AA60-13E41A8F5053}" destId="{98B30EFA-D950-4AF3-A32E-4077C9720050}" srcOrd="0" destOrd="0" presId="urn:microsoft.com/office/officeart/2018/2/layout/IconCircleList"/>
    <dgm:cxn modelId="{A9E52356-5D55-430C-BB5D-6DFD734558D6}" type="presOf" srcId="{BAC66694-978E-4A4C-9816-5005185DD8AC}" destId="{5EB5266D-6D29-4D5C-B893-2E1E8B9E500D}" srcOrd="0" destOrd="0" presId="urn:microsoft.com/office/officeart/2018/2/layout/IconCircleList"/>
    <dgm:cxn modelId="{4A4E9280-1922-476B-88AC-76F6C3380833}" srcId="{4FDA4BD3-3092-43E5-BA7F-3567B3C79B8A}" destId="{D882B3B5-3BAF-49C9-9026-5169AC38C967}" srcOrd="3" destOrd="0" parTransId="{87157E77-8E4D-4DC1-ACDF-FF3AF47B8E23}" sibTransId="{61D7FEC3-C851-45E8-86CE-26AA2F895C3B}"/>
    <dgm:cxn modelId="{3FAD7F8B-6340-4D84-9FE0-DC38F560E1B0}" type="presOf" srcId="{61D7FEC3-C851-45E8-86CE-26AA2F895C3B}" destId="{BD4329EF-2BE6-4027-ADD9-D3641CE5990F}" srcOrd="0" destOrd="0" presId="urn:microsoft.com/office/officeart/2018/2/layout/IconCircleList"/>
    <dgm:cxn modelId="{112B81A3-2822-48B1-B5D1-D6C22A4DB8C4}" srcId="{4FDA4BD3-3092-43E5-BA7F-3567B3C79B8A}" destId="{6E451800-50D1-4D5B-BE6B-CD35DB1A6267}" srcOrd="0" destOrd="0" parTransId="{C4874A47-DA78-4DF9-8ABB-480B6424F24E}" sibTransId="{BAC66694-978E-4A4C-9816-5005185DD8AC}"/>
    <dgm:cxn modelId="{F9AB14BD-F706-4F3F-BFCB-16F19EBBF682}" type="presOf" srcId="{8A2E047D-494F-4166-9EEE-80FC3A78F357}" destId="{AF0A8E50-A8D6-47D5-879A-8629D9DC1F6A}" srcOrd="0" destOrd="0" presId="urn:microsoft.com/office/officeart/2018/2/layout/IconCircleList"/>
    <dgm:cxn modelId="{6FDC80C9-BC23-4108-80E5-7D137209D3BD}" type="presOf" srcId="{6E451800-50D1-4D5B-BE6B-CD35DB1A6267}" destId="{51D19FFC-81E4-4880-8296-3E00688DE3E2}" srcOrd="0" destOrd="0" presId="urn:microsoft.com/office/officeart/2018/2/layout/IconCircleList"/>
    <dgm:cxn modelId="{33A444CF-1FE6-4EB4-A356-ED6A0845C73A}" type="presOf" srcId="{4FDA4BD3-3092-43E5-BA7F-3567B3C79B8A}" destId="{40B7BC7F-6E54-4CC4-B351-733343294B93}" srcOrd="0" destOrd="0" presId="urn:microsoft.com/office/officeart/2018/2/layout/IconCircleList"/>
    <dgm:cxn modelId="{83FBBDD2-56AA-46FE-AA16-D59D024E1DDE}" type="presOf" srcId="{D882B3B5-3BAF-49C9-9026-5169AC38C967}" destId="{08358C1D-CC21-4254-8A17-4DEEF5CC44D1}" srcOrd="0" destOrd="0" presId="urn:microsoft.com/office/officeart/2018/2/layout/IconCircleList"/>
    <dgm:cxn modelId="{BD93F9E4-6399-4F6E-91F2-5DFF1C10C23E}" type="presOf" srcId="{0A294013-35F4-4E8C-AC15-5EA9C88C6BAB}" destId="{352AC830-EA81-48FA-9EA7-619122B27ADD}" srcOrd="0" destOrd="0" presId="urn:microsoft.com/office/officeart/2018/2/layout/IconCircleList"/>
    <dgm:cxn modelId="{1C73E1F2-8903-4DA3-8172-581D060A48A0}" srcId="{4FDA4BD3-3092-43E5-BA7F-3567B3C79B8A}" destId="{957D7CDA-8E2A-4C86-9E4F-509FF9C7C44C}" srcOrd="4" destOrd="0" parTransId="{185BD908-7897-4B71-9ED8-7940CA374690}" sibTransId="{452E95CD-E986-41B0-A63C-EA8F0DF0FA44}"/>
    <dgm:cxn modelId="{6EAD87B5-CA66-4874-B5E4-7619A3B82BE9}" type="presParOf" srcId="{40B7BC7F-6E54-4CC4-B351-733343294B93}" destId="{45608518-31E6-487F-92B9-64141E348C23}" srcOrd="0" destOrd="0" presId="urn:microsoft.com/office/officeart/2018/2/layout/IconCircleList"/>
    <dgm:cxn modelId="{F8DA4D5C-2F87-46F3-91BD-7602B28FF5A0}" type="presParOf" srcId="{45608518-31E6-487F-92B9-64141E348C23}" destId="{22D59235-4449-4C80-9850-C5F4D0C3EE00}" srcOrd="0" destOrd="0" presId="urn:microsoft.com/office/officeart/2018/2/layout/IconCircleList"/>
    <dgm:cxn modelId="{01D348CA-53F5-4915-B489-8211C9B3F897}" type="presParOf" srcId="{22D59235-4449-4C80-9850-C5F4D0C3EE00}" destId="{4ECDA4A0-278A-4BA3-B57E-34D02520C39F}" srcOrd="0" destOrd="0" presId="urn:microsoft.com/office/officeart/2018/2/layout/IconCircleList"/>
    <dgm:cxn modelId="{2593D847-0A6C-43AA-833A-7C05546FD56B}" type="presParOf" srcId="{22D59235-4449-4C80-9850-C5F4D0C3EE00}" destId="{7A9BFE9A-9834-46E9-BF2B-AE7741AE7317}" srcOrd="1" destOrd="0" presId="urn:microsoft.com/office/officeart/2018/2/layout/IconCircleList"/>
    <dgm:cxn modelId="{1710AC09-4487-4C92-BC52-DDE2EFD92CE4}" type="presParOf" srcId="{22D59235-4449-4C80-9850-C5F4D0C3EE00}" destId="{B9027CA2-8C50-422A-89E7-2D81FE0A6BF7}" srcOrd="2" destOrd="0" presId="urn:microsoft.com/office/officeart/2018/2/layout/IconCircleList"/>
    <dgm:cxn modelId="{77431576-FC27-4D8B-91C4-52A8A5F5E461}" type="presParOf" srcId="{22D59235-4449-4C80-9850-C5F4D0C3EE00}" destId="{51D19FFC-81E4-4880-8296-3E00688DE3E2}" srcOrd="3" destOrd="0" presId="urn:microsoft.com/office/officeart/2018/2/layout/IconCircleList"/>
    <dgm:cxn modelId="{CCB15305-7B6D-4529-AA8B-C1F73886DAB0}" type="presParOf" srcId="{45608518-31E6-487F-92B9-64141E348C23}" destId="{5EB5266D-6D29-4D5C-B893-2E1E8B9E500D}" srcOrd="1" destOrd="0" presId="urn:microsoft.com/office/officeart/2018/2/layout/IconCircleList"/>
    <dgm:cxn modelId="{18CD7CAA-75B2-46B3-80C3-A6E60A92B4E7}" type="presParOf" srcId="{45608518-31E6-487F-92B9-64141E348C23}" destId="{33EB558C-E97F-41C9-B020-8B4231DBB2DC}" srcOrd="2" destOrd="0" presId="urn:microsoft.com/office/officeart/2018/2/layout/IconCircleList"/>
    <dgm:cxn modelId="{ECE3EE7F-D600-4AF5-8739-7E21CE50C268}" type="presParOf" srcId="{33EB558C-E97F-41C9-B020-8B4231DBB2DC}" destId="{36C6F5EA-8518-4FE0-80AC-2542D56B52C4}" srcOrd="0" destOrd="0" presId="urn:microsoft.com/office/officeart/2018/2/layout/IconCircleList"/>
    <dgm:cxn modelId="{AE4B85F6-76C3-4904-B1FC-0860405221A6}" type="presParOf" srcId="{33EB558C-E97F-41C9-B020-8B4231DBB2DC}" destId="{783355C5-D4C7-464E-967C-0274AB149FCE}" srcOrd="1" destOrd="0" presId="urn:microsoft.com/office/officeart/2018/2/layout/IconCircleList"/>
    <dgm:cxn modelId="{21E67D85-1DDD-49D3-BB13-1485DC4FA511}" type="presParOf" srcId="{33EB558C-E97F-41C9-B020-8B4231DBB2DC}" destId="{4102005D-96F7-4D4E-B40E-FD42B4E940E4}" srcOrd="2" destOrd="0" presId="urn:microsoft.com/office/officeart/2018/2/layout/IconCircleList"/>
    <dgm:cxn modelId="{A61E230E-025E-4A80-81AB-F0F148A9974D}" type="presParOf" srcId="{33EB558C-E97F-41C9-B020-8B4231DBB2DC}" destId="{98B30EFA-D950-4AF3-A32E-4077C9720050}" srcOrd="3" destOrd="0" presId="urn:microsoft.com/office/officeart/2018/2/layout/IconCircleList"/>
    <dgm:cxn modelId="{E526AE9F-5835-461D-996F-771BF409BDBE}" type="presParOf" srcId="{45608518-31E6-487F-92B9-64141E348C23}" destId="{F73E8A06-5415-407D-B6AC-F1809FE9780E}" srcOrd="3" destOrd="0" presId="urn:microsoft.com/office/officeart/2018/2/layout/IconCircleList"/>
    <dgm:cxn modelId="{F969DBEC-3F69-4049-98D8-2FFFDC77BA60}" type="presParOf" srcId="{45608518-31E6-487F-92B9-64141E348C23}" destId="{39AFFEFE-8079-4A9E-9E16-0F0706EE1AD0}" srcOrd="4" destOrd="0" presId="urn:microsoft.com/office/officeart/2018/2/layout/IconCircleList"/>
    <dgm:cxn modelId="{DFFC46D5-DF8A-4D90-9DEA-95919A73C567}" type="presParOf" srcId="{39AFFEFE-8079-4A9E-9E16-0F0706EE1AD0}" destId="{E63EBB36-9A1E-46FC-82BC-FD390DE4C74B}" srcOrd="0" destOrd="0" presId="urn:microsoft.com/office/officeart/2018/2/layout/IconCircleList"/>
    <dgm:cxn modelId="{9124477F-2151-4840-8653-CCC43A727C0B}" type="presParOf" srcId="{39AFFEFE-8079-4A9E-9E16-0F0706EE1AD0}" destId="{96805BC7-DE7C-434A-9716-81D9D45595AC}" srcOrd="1" destOrd="0" presId="urn:microsoft.com/office/officeart/2018/2/layout/IconCircleList"/>
    <dgm:cxn modelId="{ED163B73-FF6D-4A91-92BE-E1E54E002381}" type="presParOf" srcId="{39AFFEFE-8079-4A9E-9E16-0F0706EE1AD0}" destId="{A4A1BDC5-F594-40F9-AF5D-F9BB531AA2E1}" srcOrd="2" destOrd="0" presId="urn:microsoft.com/office/officeart/2018/2/layout/IconCircleList"/>
    <dgm:cxn modelId="{737BA94D-EE9A-405B-8EDD-D81C46A671FC}" type="presParOf" srcId="{39AFFEFE-8079-4A9E-9E16-0F0706EE1AD0}" destId="{AF0A8E50-A8D6-47D5-879A-8629D9DC1F6A}" srcOrd="3" destOrd="0" presId="urn:microsoft.com/office/officeart/2018/2/layout/IconCircleList"/>
    <dgm:cxn modelId="{EE7EF3D4-06B0-4E20-8FC4-908EFFC93615}" type="presParOf" srcId="{45608518-31E6-487F-92B9-64141E348C23}" destId="{352AC830-EA81-48FA-9EA7-619122B27ADD}" srcOrd="5" destOrd="0" presId="urn:microsoft.com/office/officeart/2018/2/layout/IconCircleList"/>
    <dgm:cxn modelId="{A7E1B8EF-7C5A-4F20-8ECD-7617D20DBF9E}" type="presParOf" srcId="{45608518-31E6-487F-92B9-64141E348C23}" destId="{4447C4C8-34EB-49AC-8920-23E581224759}" srcOrd="6" destOrd="0" presId="urn:microsoft.com/office/officeart/2018/2/layout/IconCircleList"/>
    <dgm:cxn modelId="{8FA6A131-A149-4A68-A605-2D9409BFC3D2}" type="presParOf" srcId="{4447C4C8-34EB-49AC-8920-23E581224759}" destId="{A030019E-EDEA-4926-9241-2EFD6B3E31A1}" srcOrd="0" destOrd="0" presId="urn:microsoft.com/office/officeart/2018/2/layout/IconCircleList"/>
    <dgm:cxn modelId="{1D4351D0-16BB-4714-B7DE-6883D814300E}" type="presParOf" srcId="{4447C4C8-34EB-49AC-8920-23E581224759}" destId="{C73843DE-AB0A-47CE-BD1B-39540B091EB8}" srcOrd="1" destOrd="0" presId="urn:microsoft.com/office/officeart/2018/2/layout/IconCircleList"/>
    <dgm:cxn modelId="{7964D4A0-DC7C-44EA-8AE3-FD3CA56F0B96}" type="presParOf" srcId="{4447C4C8-34EB-49AC-8920-23E581224759}" destId="{C335E51E-22F9-46B3-86AD-CBC8CD538DD7}" srcOrd="2" destOrd="0" presId="urn:microsoft.com/office/officeart/2018/2/layout/IconCircleList"/>
    <dgm:cxn modelId="{CF6A5FCC-734D-443E-961A-DCFA8D727785}" type="presParOf" srcId="{4447C4C8-34EB-49AC-8920-23E581224759}" destId="{08358C1D-CC21-4254-8A17-4DEEF5CC44D1}" srcOrd="3" destOrd="0" presId="urn:microsoft.com/office/officeart/2018/2/layout/IconCircleList"/>
    <dgm:cxn modelId="{2882A8D0-43E8-4C95-9890-A4E22EE6BF4D}" type="presParOf" srcId="{45608518-31E6-487F-92B9-64141E348C23}" destId="{BD4329EF-2BE6-4027-ADD9-D3641CE5990F}" srcOrd="7" destOrd="0" presId="urn:microsoft.com/office/officeart/2018/2/layout/IconCircleList"/>
    <dgm:cxn modelId="{80BD2F19-B359-4D36-8DA9-B472EFC8C070}" type="presParOf" srcId="{45608518-31E6-487F-92B9-64141E348C23}" destId="{9EA665FF-B8E3-4EBD-89DB-86088332D340}" srcOrd="8" destOrd="0" presId="urn:microsoft.com/office/officeart/2018/2/layout/IconCircleList"/>
    <dgm:cxn modelId="{FCBC6366-5DE7-4D26-A7C8-0AE1C240C59F}" type="presParOf" srcId="{9EA665FF-B8E3-4EBD-89DB-86088332D340}" destId="{44332468-4674-4062-8A4A-C88F6D0A17DB}" srcOrd="0" destOrd="0" presId="urn:microsoft.com/office/officeart/2018/2/layout/IconCircleList"/>
    <dgm:cxn modelId="{969BBB9D-85A4-4376-BFFA-7639993926DB}" type="presParOf" srcId="{9EA665FF-B8E3-4EBD-89DB-86088332D340}" destId="{E84E7916-A8AB-496F-8871-742387ACF1E6}" srcOrd="1" destOrd="0" presId="urn:microsoft.com/office/officeart/2018/2/layout/IconCircleList"/>
    <dgm:cxn modelId="{5AA5B035-390C-42B0-9C0B-86D11540CA0F}" type="presParOf" srcId="{9EA665FF-B8E3-4EBD-89DB-86088332D340}" destId="{2DDBBAB5-E18E-495E-8218-A8747A2F0967}" srcOrd="2" destOrd="0" presId="urn:microsoft.com/office/officeart/2018/2/layout/IconCircleList"/>
    <dgm:cxn modelId="{01994675-DEB3-4CE1-98FD-60656E7FF3CE}" type="presParOf" srcId="{9EA665FF-B8E3-4EBD-89DB-86088332D340}" destId="{938D646D-4C7C-47DF-A798-84BB1154624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F220F-EE2F-4F54-A723-68F68E852442}">
      <dsp:nvSpPr>
        <dsp:cNvPr id="0" name=""/>
        <dsp:cNvSpPr/>
      </dsp:nvSpPr>
      <dsp:spPr>
        <a:xfrm>
          <a:off x="0" y="11115"/>
          <a:ext cx="5740739" cy="47911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Infraestructura Inteligente</a:t>
          </a:r>
          <a:endParaRPr lang="es-CL" sz="2100" kern="1200"/>
        </a:p>
      </dsp:txBody>
      <dsp:txXfrm>
        <a:off x="23388" y="34503"/>
        <a:ext cx="5693963" cy="432338"/>
      </dsp:txXfrm>
    </dsp:sp>
    <dsp:sp modelId="{AC8B8628-5EC7-44F5-99AE-DE044AAC348D}">
      <dsp:nvSpPr>
        <dsp:cNvPr id="0" name=""/>
        <dsp:cNvSpPr/>
      </dsp:nvSpPr>
      <dsp:spPr>
        <a:xfrm>
          <a:off x="0" y="490230"/>
          <a:ext cx="5740739" cy="1695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Conexiones ferro-portuarias y centros de carga hinterland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Niveles de automatización (Latam versus Europa/Asia etc)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Equilibrio e incentivos entre reguladores y concesionarios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Importancia del factor humano: trabajadores portuarios (sindicalizados)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Sostenibilidad en uso de territorio y su impacto ambiental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Descarbonización de las operaciones</a:t>
          </a:r>
          <a:endParaRPr lang="es-CL" sz="1600" kern="1200"/>
        </a:p>
      </dsp:txBody>
      <dsp:txXfrm>
        <a:off x="0" y="490230"/>
        <a:ext cx="5740739" cy="1695330"/>
      </dsp:txXfrm>
    </dsp:sp>
    <dsp:sp modelId="{890746DD-0223-446C-9E7E-9E2AF4FA78BD}">
      <dsp:nvSpPr>
        <dsp:cNvPr id="0" name=""/>
        <dsp:cNvSpPr/>
      </dsp:nvSpPr>
      <dsp:spPr>
        <a:xfrm>
          <a:off x="0" y="2185560"/>
          <a:ext cx="5740739" cy="47911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Resiliencia y agilidad</a:t>
          </a:r>
          <a:endParaRPr lang="es-CL" sz="2100" kern="1200"/>
        </a:p>
      </dsp:txBody>
      <dsp:txXfrm>
        <a:off x="23388" y="2208948"/>
        <a:ext cx="5693963" cy="432338"/>
      </dsp:txXfrm>
    </dsp:sp>
    <dsp:sp modelId="{9708C777-44DD-4F40-AEDE-83522D2BCDD5}">
      <dsp:nvSpPr>
        <dsp:cNvPr id="0" name=""/>
        <dsp:cNvSpPr/>
      </dsp:nvSpPr>
      <dsp:spPr>
        <a:xfrm>
          <a:off x="0" y="2664675"/>
          <a:ext cx="5740739" cy="1347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Identificación de factores endógenos y exógenos de impacto en operaciones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Dificultades en la coordinación entre actores para absorber disrupciones</a:t>
          </a:r>
          <a:endParaRPr lang="es-CL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Capacidad de respuesta de un terminal portuario ante eventos disruptivos</a:t>
          </a:r>
          <a:endParaRPr lang="es-CL" sz="1600" kern="1200"/>
        </a:p>
      </dsp:txBody>
      <dsp:txXfrm>
        <a:off x="0" y="2664675"/>
        <a:ext cx="5740739" cy="1347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08BDE-9C62-4ADA-B89F-F20E414B12DE}">
      <dsp:nvSpPr>
        <dsp:cNvPr id="0" name=""/>
        <dsp:cNvSpPr/>
      </dsp:nvSpPr>
      <dsp:spPr>
        <a:xfrm rot="5400000">
          <a:off x="2982361" y="-278991"/>
          <a:ext cx="2885438" cy="416478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La interoperabilidad entre diferentes sistemas, tecnologías y procesos de un puerto es fundamental. 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Desafíos en la estandarización de los datos.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Retraso en la implementación de tecnologías emergentes como blockchain, inteligencia artificial y otras.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Seguridad de infraestructuras y la ciberseguridad son muy relevantes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Uso de sensores para recolectar información en tiempo real y apoyar decisiones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Conexión de las personas con los sistemas ciberfísicos: human-centric.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Modelado matemático de problemas complejos y pilotos DSS</a:t>
          </a:r>
          <a:endParaRPr lang="es-CL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/>
            <a:t>Fortalecimiento de capital humano avanzado</a:t>
          </a:r>
          <a:endParaRPr lang="es-CL" sz="1300" kern="1200"/>
        </a:p>
      </dsp:txBody>
      <dsp:txXfrm rot="-5400000">
        <a:off x="2342690" y="501535"/>
        <a:ext cx="4023926" cy="2603728"/>
      </dsp:txXfrm>
    </dsp:sp>
    <dsp:sp modelId="{BA898853-9E36-4842-87B7-C7104DDBC713}">
      <dsp:nvSpPr>
        <dsp:cNvPr id="0" name=""/>
        <dsp:cNvSpPr/>
      </dsp:nvSpPr>
      <dsp:spPr>
        <a:xfrm>
          <a:off x="0" y="0"/>
          <a:ext cx="2342689" cy="360679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2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Interoperabilidad para la Transformación digital</a:t>
          </a:r>
          <a:endParaRPr lang="es-CL" sz="2100" kern="1200"/>
        </a:p>
      </dsp:txBody>
      <dsp:txXfrm>
        <a:off x="114361" y="114361"/>
        <a:ext cx="2113967" cy="3378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34183-EBC1-424B-8165-07B25A939AC9}">
      <dsp:nvSpPr>
        <dsp:cNvPr id="0" name=""/>
        <dsp:cNvSpPr/>
      </dsp:nvSpPr>
      <dsp:spPr>
        <a:xfrm>
          <a:off x="3305037" y="2117926"/>
          <a:ext cx="1625600" cy="1625600"/>
        </a:xfrm>
        <a:prstGeom prst="roundRect">
          <a:avLst/>
        </a:prstGeom>
        <a:gradFill rotWithShape="0">
          <a:gsLst>
            <a:gs pos="0">
              <a:srgbClr val="FF0000"/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Falta de Colaboración</a:t>
          </a:r>
          <a:endParaRPr lang="es-CL" sz="2000" kern="1200" dirty="0"/>
        </a:p>
      </dsp:txBody>
      <dsp:txXfrm>
        <a:off x="3384392" y="2197281"/>
        <a:ext cx="1466890" cy="1466890"/>
      </dsp:txXfrm>
    </dsp:sp>
    <dsp:sp modelId="{40695387-A158-4FD0-85A6-26E633D5E5B4}">
      <dsp:nvSpPr>
        <dsp:cNvPr id="0" name=""/>
        <dsp:cNvSpPr/>
      </dsp:nvSpPr>
      <dsp:spPr>
        <a:xfrm rot="16232756">
          <a:off x="3765357" y="1754252"/>
          <a:ext cx="7273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7380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6E00C-B91B-41FC-BF3F-8E7BE6CCE712}">
      <dsp:nvSpPr>
        <dsp:cNvPr id="0" name=""/>
        <dsp:cNvSpPr/>
      </dsp:nvSpPr>
      <dsp:spPr>
        <a:xfrm>
          <a:off x="2066831" y="301426"/>
          <a:ext cx="4141740" cy="10891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Optimización Local y no global de Operaciones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(Costos/Ganancias VS Confiabilidad)</a:t>
          </a:r>
          <a:endParaRPr lang="es-CL" sz="1900" kern="1200" dirty="0"/>
        </a:p>
      </dsp:txBody>
      <dsp:txXfrm>
        <a:off x="2119999" y="354594"/>
        <a:ext cx="4035404" cy="982816"/>
      </dsp:txXfrm>
    </dsp:sp>
    <dsp:sp modelId="{42CF3CFB-9142-4D9B-8F92-8AA171E93FB7}">
      <dsp:nvSpPr>
        <dsp:cNvPr id="0" name=""/>
        <dsp:cNvSpPr/>
      </dsp:nvSpPr>
      <dsp:spPr>
        <a:xfrm rot="2312496">
          <a:off x="4850261" y="3808114"/>
          <a:ext cx="7379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792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445C8-8889-439A-A635-F99A1EF84528}">
      <dsp:nvSpPr>
        <dsp:cNvPr id="0" name=""/>
        <dsp:cNvSpPr/>
      </dsp:nvSpPr>
      <dsp:spPr>
        <a:xfrm>
          <a:off x="4549615" y="4038007"/>
          <a:ext cx="3283597" cy="10891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Difícil adopción Visión holística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(Beneficios de la inteligencia colaborativa)</a:t>
          </a:r>
          <a:endParaRPr lang="es-CL" sz="2000" kern="1200" dirty="0"/>
        </a:p>
      </dsp:txBody>
      <dsp:txXfrm>
        <a:off x="4602783" y="4091175"/>
        <a:ext cx="3177261" cy="982816"/>
      </dsp:txXfrm>
    </dsp:sp>
    <dsp:sp modelId="{226CBA8E-E2B7-4058-86DC-E7E748869004}">
      <dsp:nvSpPr>
        <dsp:cNvPr id="0" name=""/>
        <dsp:cNvSpPr/>
      </dsp:nvSpPr>
      <dsp:spPr>
        <a:xfrm rot="8624753">
          <a:off x="2524244" y="3782396"/>
          <a:ext cx="8644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4473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E050E-A093-4042-8222-712578B3BE38}">
      <dsp:nvSpPr>
        <dsp:cNvPr id="0" name=""/>
        <dsp:cNvSpPr/>
      </dsp:nvSpPr>
      <dsp:spPr>
        <a:xfrm>
          <a:off x="294787" y="4038007"/>
          <a:ext cx="3141081" cy="10891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Énfasis en el medio de Transporte y no en la carga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(Visibilidad integral)</a:t>
          </a:r>
          <a:endParaRPr lang="es-CL" sz="2000" kern="1200" dirty="0"/>
        </a:p>
      </dsp:txBody>
      <dsp:txXfrm>
        <a:off x="347955" y="4091175"/>
        <a:ext cx="3034745" cy="9828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DA4A0-278A-4BA3-B57E-34D02520C39F}">
      <dsp:nvSpPr>
        <dsp:cNvPr id="0" name=""/>
        <dsp:cNvSpPr/>
      </dsp:nvSpPr>
      <dsp:spPr>
        <a:xfrm>
          <a:off x="125986" y="706196"/>
          <a:ext cx="908046" cy="90804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9BFE9A-9834-46E9-BF2B-AE7741AE7317}">
      <dsp:nvSpPr>
        <dsp:cNvPr id="0" name=""/>
        <dsp:cNvSpPr/>
      </dsp:nvSpPr>
      <dsp:spPr>
        <a:xfrm>
          <a:off x="316676" y="896886"/>
          <a:ext cx="526667" cy="5266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19FFC-81E4-4880-8296-3E00688DE3E2}">
      <dsp:nvSpPr>
        <dsp:cNvPr id="0" name=""/>
        <dsp:cNvSpPr/>
      </dsp:nvSpPr>
      <dsp:spPr>
        <a:xfrm>
          <a:off x="1228614" y="706196"/>
          <a:ext cx="2140396" cy="90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Estamos enfrentando un ambiente VUCA cuyo manejo debe considerar mayor colaboración entre los generadores de carga y Nodos Logísticos.</a:t>
          </a:r>
          <a:endParaRPr lang="en-US" sz="1800" kern="1200" dirty="0"/>
        </a:p>
      </dsp:txBody>
      <dsp:txXfrm>
        <a:off x="1228614" y="706196"/>
        <a:ext cx="2140396" cy="908046"/>
      </dsp:txXfrm>
    </dsp:sp>
    <dsp:sp modelId="{36C6F5EA-8518-4FE0-80AC-2542D56B52C4}">
      <dsp:nvSpPr>
        <dsp:cNvPr id="0" name=""/>
        <dsp:cNvSpPr/>
      </dsp:nvSpPr>
      <dsp:spPr>
        <a:xfrm>
          <a:off x="3741958" y="706196"/>
          <a:ext cx="908046" cy="90804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3355C5-D4C7-464E-967C-0274AB149FCE}">
      <dsp:nvSpPr>
        <dsp:cNvPr id="0" name=""/>
        <dsp:cNvSpPr/>
      </dsp:nvSpPr>
      <dsp:spPr>
        <a:xfrm>
          <a:off x="3932648" y="896886"/>
          <a:ext cx="526667" cy="5266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B30EFA-D950-4AF3-A32E-4077C9720050}">
      <dsp:nvSpPr>
        <dsp:cNvPr id="0" name=""/>
        <dsp:cNvSpPr/>
      </dsp:nvSpPr>
      <dsp:spPr>
        <a:xfrm>
          <a:off x="4844587" y="706196"/>
          <a:ext cx="2140396" cy="90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Lo que no se puede ver y medir, no se puede gestionar</a:t>
          </a:r>
          <a:endParaRPr lang="en-US" sz="1800" kern="1200" dirty="0"/>
        </a:p>
      </dsp:txBody>
      <dsp:txXfrm>
        <a:off x="4844587" y="706196"/>
        <a:ext cx="2140396" cy="908046"/>
      </dsp:txXfrm>
    </dsp:sp>
    <dsp:sp modelId="{E63EBB36-9A1E-46FC-82BC-FD390DE4C74B}">
      <dsp:nvSpPr>
        <dsp:cNvPr id="0" name=""/>
        <dsp:cNvSpPr/>
      </dsp:nvSpPr>
      <dsp:spPr>
        <a:xfrm>
          <a:off x="125986" y="2679714"/>
          <a:ext cx="908046" cy="90804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05BC7-DE7C-434A-9716-81D9D45595AC}">
      <dsp:nvSpPr>
        <dsp:cNvPr id="0" name=""/>
        <dsp:cNvSpPr/>
      </dsp:nvSpPr>
      <dsp:spPr>
        <a:xfrm>
          <a:off x="316676" y="2870403"/>
          <a:ext cx="526667" cy="52666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A8E50-A8D6-47D5-879A-8629D9DC1F6A}">
      <dsp:nvSpPr>
        <dsp:cNvPr id="0" name=""/>
        <dsp:cNvSpPr/>
      </dsp:nvSpPr>
      <dsp:spPr>
        <a:xfrm>
          <a:off x="1228614" y="2679714"/>
          <a:ext cx="2140396" cy="90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La digitalización  + colaboración ofrece un ambiente de gestión de perturbaciones e interrupciones, con impacto Económico y Social</a:t>
          </a:r>
          <a:endParaRPr lang="en-US" sz="1800" kern="1200" dirty="0"/>
        </a:p>
      </dsp:txBody>
      <dsp:txXfrm>
        <a:off x="1228614" y="2679714"/>
        <a:ext cx="2140396" cy="908046"/>
      </dsp:txXfrm>
    </dsp:sp>
    <dsp:sp modelId="{A030019E-EDEA-4926-9241-2EFD6B3E31A1}">
      <dsp:nvSpPr>
        <dsp:cNvPr id="0" name=""/>
        <dsp:cNvSpPr/>
      </dsp:nvSpPr>
      <dsp:spPr>
        <a:xfrm>
          <a:off x="3741958" y="2679714"/>
          <a:ext cx="908046" cy="90804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3843DE-AB0A-47CE-BD1B-39540B091EB8}">
      <dsp:nvSpPr>
        <dsp:cNvPr id="0" name=""/>
        <dsp:cNvSpPr/>
      </dsp:nvSpPr>
      <dsp:spPr>
        <a:xfrm>
          <a:off x="3932648" y="2870403"/>
          <a:ext cx="526667" cy="52666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358C1D-CC21-4254-8A17-4DEEF5CC44D1}">
      <dsp:nvSpPr>
        <dsp:cNvPr id="0" name=""/>
        <dsp:cNvSpPr/>
      </dsp:nvSpPr>
      <dsp:spPr>
        <a:xfrm>
          <a:off x="4844587" y="2679714"/>
          <a:ext cx="2140396" cy="90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El trabajo colaborativo de los puertos se va acercando a un ambiente de logística 5.0</a:t>
          </a:r>
          <a:endParaRPr lang="en-US" sz="1800" kern="1200" dirty="0"/>
        </a:p>
      </dsp:txBody>
      <dsp:txXfrm>
        <a:off x="4844587" y="2679714"/>
        <a:ext cx="2140396" cy="908046"/>
      </dsp:txXfrm>
    </dsp:sp>
    <dsp:sp modelId="{44332468-4674-4062-8A4A-C88F6D0A17DB}">
      <dsp:nvSpPr>
        <dsp:cNvPr id="0" name=""/>
        <dsp:cNvSpPr/>
      </dsp:nvSpPr>
      <dsp:spPr>
        <a:xfrm>
          <a:off x="125986" y="4653231"/>
          <a:ext cx="908046" cy="90804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4E7916-A8AB-496F-8871-742387ACF1E6}">
      <dsp:nvSpPr>
        <dsp:cNvPr id="0" name=""/>
        <dsp:cNvSpPr/>
      </dsp:nvSpPr>
      <dsp:spPr>
        <a:xfrm>
          <a:off x="316676" y="4843921"/>
          <a:ext cx="526667" cy="52666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D646D-4C7C-47DF-A798-84BB11546245}">
      <dsp:nvSpPr>
        <dsp:cNvPr id="0" name=""/>
        <dsp:cNvSpPr/>
      </dsp:nvSpPr>
      <dsp:spPr>
        <a:xfrm>
          <a:off x="1228614" y="4653231"/>
          <a:ext cx="2140396" cy="90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El futuro es conectar a los nodos </a:t>
          </a:r>
          <a:r>
            <a:rPr lang="es-ES" sz="1800" kern="1200" dirty="0" err="1"/>
            <a:t>comex</a:t>
          </a:r>
          <a:r>
            <a:rPr lang="es-ES" sz="1800" kern="1200" dirty="0"/>
            <a:t> con una modalidad VWT a otras VWT en la red de corredores inteligentes</a:t>
          </a:r>
          <a:endParaRPr lang="en-US" sz="1800" kern="1200" dirty="0"/>
        </a:p>
      </dsp:txBody>
      <dsp:txXfrm>
        <a:off x="1228614" y="4653231"/>
        <a:ext cx="2140396" cy="908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C772D-14C7-41DE-85C3-48E2405359E2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BE0B9-C07E-4BFD-80A8-F351019051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219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2ADED-F3CA-41CF-9877-309ADD1D7348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2324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2ADED-F3CA-41CF-9877-309ADD1D7348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0933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2ADED-F3CA-41CF-9877-309ADD1D7348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394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5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452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972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640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27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7044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09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417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62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433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23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0" y="6791114"/>
            <a:ext cx="12192000" cy="66887"/>
          </a:xfrm>
          <a:prstGeom prst="rect">
            <a:avLst/>
          </a:prstGeom>
          <a:gradFill>
            <a:gsLst>
              <a:gs pos="0">
                <a:schemeClr val="accent3"/>
              </a:gs>
              <a:gs pos="51000">
                <a:schemeClr val="accent4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13" name="Rectangle 12"/>
          <p:cNvSpPr/>
          <p:nvPr userDrawn="1"/>
        </p:nvSpPr>
        <p:spPr>
          <a:xfrm>
            <a:off x="11465057" y="6385302"/>
            <a:ext cx="391937" cy="472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373949"/>
          </a:xfrm>
        </p:spPr>
        <p:txBody>
          <a:bodyPr lIns="0" tIns="0" rIns="0" bIns="0" anchor="t" anchorCtr="0">
            <a:spAutoFit/>
          </a:bodyPr>
          <a:lstStyle>
            <a:lvl1pPr>
              <a:defRPr sz="2700" b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007" y="6452190"/>
            <a:ext cx="2743200" cy="365125"/>
          </a:xfrm>
        </p:spPr>
        <p:txBody>
          <a:bodyPr/>
          <a:lstStyle>
            <a:lvl1pPr>
              <a:defRPr sz="750"/>
            </a:lvl1pPr>
          </a:lstStyle>
          <a:p>
            <a:fld id="{C8EAA725-CC0B-4A16-AE77-83A5B67A2992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52190"/>
            <a:ext cx="4114800" cy="365125"/>
          </a:xfrm>
        </p:spPr>
        <p:txBody>
          <a:bodyPr/>
          <a:lstStyle>
            <a:lvl1pPr>
              <a:defRPr sz="75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1EEA229-0096-49BD-81C1-58B039421B7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335007" y="319418"/>
            <a:ext cx="793583" cy="853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9" tIns="34294" rIns="68589" bIns="3429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/>
          </a:p>
        </p:txBody>
      </p:sp>
      <p:sp>
        <p:nvSpPr>
          <p:cNvPr id="15" name="Rectangle 14"/>
          <p:cNvSpPr/>
          <p:nvPr userDrawn="1"/>
        </p:nvSpPr>
        <p:spPr>
          <a:xfrm>
            <a:off x="1128588" y="319418"/>
            <a:ext cx="216019" cy="853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9" tIns="34294" rIns="68589" bIns="3429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/>
          </a:p>
        </p:txBody>
      </p:sp>
      <p:sp>
        <p:nvSpPr>
          <p:cNvPr id="16" name="Rectangle 15"/>
          <p:cNvSpPr/>
          <p:nvPr userDrawn="1"/>
        </p:nvSpPr>
        <p:spPr>
          <a:xfrm>
            <a:off x="1560625" y="319418"/>
            <a:ext cx="216019" cy="853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9" tIns="34294" rIns="68589" bIns="3429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/>
          </a:p>
        </p:txBody>
      </p:sp>
      <p:sp>
        <p:nvSpPr>
          <p:cNvPr id="17" name="Rectangle 16"/>
          <p:cNvSpPr/>
          <p:nvPr userDrawn="1"/>
        </p:nvSpPr>
        <p:spPr>
          <a:xfrm>
            <a:off x="1344607" y="319418"/>
            <a:ext cx="216019" cy="853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9" tIns="34294" rIns="68589" bIns="3429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936557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  <p15:guide id="2" pos="211">
          <p15:clr>
            <a:srgbClr val="FBAE40"/>
          </p15:clr>
        </p15:guide>
        <p15:guide id="3" pos="7468">
          <p15:clr>
            <a:srgbClr val="FBAE40"/>
          </p15:clr>
        </p15:guide>
        <p15:guide id="4" orient="horz" pos="91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5752558"/>
              </p:ext>
            </p:extLst>
          </p:nvPr>
        </p:nvGraphicFramePr>
        <p:xfrm>
          <a:off x="1589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1" y="6791113"/>
            <a:ext cx="12192000" cy="66887"/>
          </a:xfrm>
          <a:prstGeom prst="rect">
            <a:avLst/>
          </a:prstGeom>
          <a:gradFill>
            <a:gsLst>
              <a:gs pos="0">
                <a:schemeClr val="accent3"/>
              </a:gs>
              <a:gs pos="51000">
                <a:schemeClr val="accent4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11465056" y="6385302"/>
            <a:ext cx="391937" cy="472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450764"/>
          </a:xfrm>
        </p:spPr>
        <p:txBody>
          <a:bodyPr lIns="0" tIns="0" rIns="0" bIns="0" anchor="t" anchorCtr="0">
            <a:spAutoFit/>
          </a:bodyPr>
          <a:lstStyle>
            <a:lvl1pPr>
              <a:defRPr sz="3599" b="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007" y="1616113"/>
            <a:ext cx="11521987" cy="4560851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007" y="6452189"/>
            <a:ext cx="2743200" cy="365125"/>
          </a:xfrm>
        </p:spPr>
        <p:txBody>
          <a:bodyPr/>
          <a:lstStyle>
            <a:lvl1pPr>
              <a:defRPr sz="1000"/>
            </a:lvl1pPr>
          </a:lstStyle>
          <a:p>
            <a:fld id="{C8EAA725-CC0B-4A16-AE77-83A5B67A2992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452189"/>
            <a:ext cx="4114800" cy="365125"/>
          </a:xfr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5056" y="6452189"/>
            <a:ext cx="391937" cy="365125"/>
          </a:xfrm>
        </p:spPr>
        <p:txBody>
          <a:bodyPr/>
          <a:lstStyle>
            <a:lvl1pPr algn="ctr">
              <a:defRPr sz="1000">
                <a:solidFill>
                  <a:schemeClr val="accent4"/>
                </a:solidFill>
              </a:defRPr>
            </a:lvl1pPr>
          </a:lstStyle>
          <a:p>
            <a:fld id="{B1EEA229-0096-49BD-81C1-58B039421B7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335007" y="319417"/>
            <a:ext cx="793582" cy="853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128589" y="319417"/>
            <a:ext cx="216018" cy="853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560626" y="319417"/>
            <a:ext cx="216018" cy="853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1344607" y="319417"/>
            <a:ext cx="216018" cy="853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3"/>
          </p:nvPr>
        </p:nvSpPr>
        <p:spPr>
          <a:xfrm>
            <a:off x="335007" y="1001704"/>
            <a:ext cx="11521987" cy="317426"/>
          </a:xfrm>
        </p:spPr>
        <p:txBody>
          <a:bodyPr lIns="0" tIns="0" rIns="0" bIns="0">
            <a:noAutofit/>
          </a:bodyPr>
          <a:lstStyle>
            <a:lvl1pPr marL="0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5"/>
                </a:solidFill>
                <a:latin typeface="+mn-lt"/>
                <a:ea typeface="+mj-ea"/>
                <a:cs typeface="+mj-cs"/>
              </a:defRPr>
            </a:lvl1pPr>
            <a:lvl2pPr marL="457063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2pPr>
            <a:lvl3pPr marL="914126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3pPr>
            <a:lvl4pPr marL="1371189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4pPr>
            <a:lvl5pPr marL="1828251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9163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  <p15:guide id="2" pos="211">
          <p15:clr>
            <a:srgbClr val="FBAE40"/>
          </p15:clr>
        </p15:guide>
        <p15:guide id="3" pos="7468">
          <p15:clr>
            <a:srgbClr val="FBAE40"/>
          </p15:clr>
        </p15:guide>
        <p15:guide id="4" orient="horz" pos="9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5A3B83C-BB8C-4572-B112-DBA3E24A6BA5}" type="datetimeFigureOut">
              <a:rPr lang="es-CL" smtClean="0"/>
              <a:t>29-11-2023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44D1FC3-F427-4E73-917C-5BF44303BD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097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26" Type="http://schemas.openxmlformats.org/officeDocument/2006/relationships/image" Target="../media/image36.jpeg"/><Relationship Id="rId3" Type="http://schemas.openxmlformats.org/officeDocument/2006/relationships/image" Target="../media/image13.jpeg"/><Relationship Id="rId21" Type="http://schemas.openxmlformats.org/officeDocument/2006/relationships/image" Target="../media/image31.pn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png"/><Relationship Id="rId25" Type="http://schemas.openxmlformats.org/officeDocument/2006/relationships/image" Target="../media/image35.jpeg"/><Relationship Id="rId2" Type="http://schemas.openxmlformats.org/officeDocument/2006/relationships/image" Target="../media/image12.png"/><Relationship Id="rId16" Type="http://schemas.openxmlformats.org/officeDocument/2006/relationships/image" Target="../media/image26.jpe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24" Type="http://schemas.openxmlformats.org/officeDocument/2006/relationships/image" Target="../media/image34.pn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jpeg"/><Relationship Id="rId27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jpeg"/><Relationship Id="rId18" Type="http://schemas.openxmlformats.org/officeDocument/2006/relationships/image" Target="../media/image55.jpg"/><Relationship Id="rId3" Type="http://schemas.openxmlformats.org/officeDocument/2006/relationships/image" Target="../media/image40.jpe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17" Type="http://schemas.openxmlformats.org/officeDocument/2006/relationships/image" Target="../media/image54.jpg"/><Relationship Id="rId2" Type="http://schemas.openxmlformats.org/officeDocument/2006/relationships/image" Target="../media/image39.jpeg"/><Relationship Id="rId16" Type="http://schemas.openxmlformats.org/officeDocument/2006/relationships/image" Target="../media/image53.jpe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24" Type="http://schemas.openxmlformats.org/officeDocument/2006/relationships/image" Target="../media/image60.jpe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23" Type="http://schemas.openxmlformats.org/officeDocument/2006/relationships/image" Target="../media/image59.jpeg"/><Relationship Id="rId10" Type="http://schemas.openxmlformats.org/officeDocument/2006/relationships/image" Target="../media/image47.png"/><Relationship Id="rId19" Type="http://schemas.openxmlformats.org/officeDocument/2006/relationships/image" Target="../media/image56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png"/><Relationship Id="rId2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4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4"/>
          <a:stretch/>
        </p:blipFill>
        <p:spPr>
          <a:xfrm>
            <a:off x="2204" y="0"/>
            <a:ext cx="1218711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3594" y="4160"/>
            <a:ext cx="12219066" cy="6856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ED8F1101-865C-4355-A612-E31ABCB72104}"/>
              </a:ext>
            </a:extLst>
          </p:cNvPr>
          <p:cNvSpPr/>
          <p:nvPr/>
        </p:nvSpPr>
        <p:spPr>
          <a:xfrm>
            <a:off x="3664547" y="0"/>
            <a:ext cx="6710989" cy="6856413"/>
          </a:xfrm>
          <a:custGeom>
            <a:avLst/>
            <a:gdLst>
              <a:gd name="connsiteX0" fmla="*/ 0 w 6712542"/>
              <a:gd name="connsiteY0" fmla="*/ 0 h 6858000"/>
              <a:gd name="connsiteX1" fmla="*/ 621213 w 6712542"/>
              <a:gd name="connsiteY1" fmla="*/ 0 h 6858000"/>
              <a:gd name="connsiteX2" fmla="*/ 6712542 w 6712542"/>
              <a:gd name="connsiteY2" fmla="*/ 6858000 h 6858000"/>
              <a:gd name="connsiteX3" fmla="*/ 6091329 w 6712542"/>
              <a:gd name="connsiteY3" fmla="*/ 6858000 h 6858000"/>
              <a:gd name="connsiteX4" fmla="*/ 0 w 671254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2542" h="6858000">
                <a:moveTo>
                  <a:pt x="0" y="0"/>
                </a:moveTo>
                <a:lnTo>
                  <a:pt x="621213" y="0"/>
                </a:lnTo>
                <a:lnTo>
                  <a:pt x="6712542" y="6858000"/>
                </a:lnTo>
                <a:lnTo>
                  <a:pt x="6091329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AED8E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>
            <a:off x="-29268" y="-3901786"/>
            <a:ext cx="9423242" cy="10841543"/>
          </a:xfrm>
          <a:prstGeom prst="rtTriangle">
            <a:avLst/>
          </a:prstGeom>
          <a:gradFill flip="none" rotWithShape="1">
            <a:gsLst>
              <a:gs pos="0">
                <a:schemeClr val="accent3"/>
              </a:gs>
              <a:gs pos="42000">
                <a:schemeClr val="accent4"/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-2572261" y="6563837"/>
            <a:ext cx="2254998" cy="18283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flipH="1">
            <a:off x="-2431859" y="174151"/>
            <a:ext cx="2254998" cy="182838"/>
          </a:xfrm>
          <a:prstGeom prst="roundRect">
            <a:avLst/>
          </a:prstGeom>
          <a:solidFill>
            <a:srgbClr val="00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flipH="1">
            <a:off x="-1304360" y="448408"/>
            <a:ext cx="1272887" cy="182838"/>
          </a:xfrm>
          <a:prstGeom prst="roundRect">
            <a:avLst/>
          </a:prstGeom>
          <a:solidFill>
            <a:srgbClr val="00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-846494" y="6113441"/>
            <a:ext cx="681596" cy="18283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F45F8271-C306-4764-9CC3-DC70A44CD83C}"/>
              </a:ext>
            </a:extLst>
          </p:cNvPr>
          <p:cNvSpPr txBox="1">
            <a:spLocks/>
          </p:cNvSpPr>
          <p:nvPr/>
        </p:nvSpPr>
        <p:spPr bwMode="gray">
          <a:xfrm>
            <a:off x="5507877" y="3910861"/>
            <a:ext cx="6364796" cy="121775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 Ing. Luis Marcelo Ascencio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Consultor Logística y </a:t>
            </a:r>
            <a:r>
              <a:rPr lang="en-US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Transportes</a:t>
            </a:r>
            <a:endParaRPr lang="en-US" sz="2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(Chile)</a:t>
            </a:r>
          </a:p>
        </p:txBody>
      </p:sp>
      <p:sp>
        <p:nvSpPr>
          <p:cNvPr id="25" name="Oval 16">
            <a:extLst>
              <a:ext uri="{FF2B5EF4-FFF2-40B4-BE49-F238E27FC236}">
                <a16:creationId xmlns:a16="http://schemas.microsoft.com/office/drawing/2014/main" id="{1F1B0743-F6D4-4DBB-ADA0-911DDC066353}"/>
              </a:ext>
            </a:extLst>
          </p:cNvPr>
          <p:cNvSpPr/>
          <p:nvPr/>
        </p:nvSpPr>
        <p:spPr>
          <a:xfrm>
            <a:off x="6578994" y="5549105"/>
            <a:ext cx="1101135" cy="1101135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0" scaled="0"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184053A-7092-4022-8196-1A3C6C9EC52A}"/>
              </a:ext>
            </a:extLst>
          </p:cNvPr>
          <p:cNvSpPr>
            <a:spLocks/>
          </p:cNvSpPr>
          <p:nvPr/>
        </p:nvSpPr>
        <p:spPr bwMode="auto">
          <a:xfrm>
            <a:off x="6853871" y="5851034"/>
            <a:ext cx="527485" cy="497278"/>
          </a:xfrm>
          <a:custGeom>
            <a:avLst/>
            <a:gdLst>
              <a:gd name="T0" fmla="*/ 95 w 96"/>
              <a:gd name="T1" fmla="*/ 44 h 90"/>
              <a:gd name="T2" fmla="*/ 55 w 96"/>
              <a:gd name="T3" fmla="*/ 3 h 90"/>
              <a:gd name="T4" fmla="*/ 40 w 96"/>
              <a:gd name="T5" fmla="*/ 4 h 90"/>
              <a:gd name="T6" fmla="*/ 40 w 96"/>
              <a:gd name="T7" fmla="*/ 18 h 90"/>
              <a:gd name="T8" fmla="*/ 57 w 96"/>
              <a:gd name="T9" fmla="*/ 35 h 90"/>
              <a:gd name="T10" fmla="*/ 8 w 96"/>
              <a:gd name="T11" fmla="*/ 35 h 90"/>
              <a:gd name="T12" fmla="*/ 0 w 96"/>
              <a:gd name="T13" fmla="*/ 45 h 90"/>
              <a:gd name="T14" fmla="*/ 2 w 96"/>
              <a:gd name="T15" fmla="*/ 52 h 90"/>
              <a:gd name="T16" fmla="*/ 8 w 96"/>
              <a:gd name="T17" fmla="*/ 55 h 90"/>
              <a:gd name="T18" fmla="*/ 57 w 96"/>
              <a:gd name="T19" fmla="*/ 55 h 90"/>
              <a:gd name="T20" fmla="*/ 41 w 96"/>
              <a:gd name="T21" fmla="*/ 72 h 90"/>
              <a:gd name="T22" fmla="*/ 38 w 96"/>
              <a:gd name="T23" fmla="*/ 79 h 90"/>
              <a:gd name="T24" fmla="*/ 41 w 96"/>
              <a:gd name="T25" fmla="*/ 86 h 90"/>
              <a:gd name="T26" fmla="*/ 49 w 96"/>
              <a:gd name="T27" fmla="*/ 90 h 90"/>
              <a:gd name="T28" fmla="*/ 56 w 96"/>
              <a:gd name="T29" fmla="*/ 87 h 90"/>
              <a:gd name="T30" fmla="*/ 95 w 96"/>
              <a:gd name="T31" fmla="*/ 46 h 90"/>
              <a:gd name="T32" fmla="*/ 95 w 96"/>
              <a:gd name="T33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" h="90">
                <a:moveTo>
                  <a:pt x="95" y="44"/>
                </a:moveTo>
                <a:cubicBezTo>
                  <a:pt x="55" y="3"/>
                  <a:pt x="55" y="3"/>
                  <a:pt x="55" y="3"/>
                </a:cubicBezTo>
                <a:cubicBezTo>
                  <a:pt x="51" y="0"/>
                  <a:pt x="44" y="0"/>
                  <a:pt x="40" y="4"/>
                </a:cubicBezTo>
                <a:cubicBezTo>
                  <a:pt x="36" y="8"/>
                  <a:pt x="36" y="14"/>
                  <a:pt x="40" y="18"/>
                </a:cubicBezTo>
                <a:cubicBezTo>
                  <a:pt x="57" y="35"/>
                  <a:pt x="57" y="35"/>
                  <a:pt x="5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3" y="35"/>
                  <a:pt x="0" y="40"/>
                  <a:pt x="0" y="45"/>
                </a:cubicBezTo>
                <a:cubicBezTo>
                  <a:pt x="0" y="47"/>
                  <a:pt x="1" y="50"/>
                  <a:pt x="2" y="52"/>
                </a:cubicBezTo>
                <a:cubicBezTo>
                  <a:pt x="3" y="54"/>
                  <a:pt x="6" y="55"/>
                  <a:pt x="8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41" y="72"/>
                  <a:pt x="41" y="72"/>
                  <a:pt x="41" y="72"/>
                </a:cubicBezTo>
                <a:cubicBezTo>
                  <a:pt x="39" y="74"/>
                  <a:pt x="38" y="76"/>
                  <a:pt x="38" y="79"/>
                </a:cubicBezTo>
                <a:cubicBezTo>
                  <a:pt x="38" y="81"/>
                  <a:pt x="39" y="84"/>
                  <a:pt x="41" y="86"/>
                </a:cubicBezTo>
                <a:cubicBezTo>
                  <a:pt x="43" y="88"/>
                  <a:pt x="46" y="90"/>
                  <a:pt x="49" y="90"/>
                </a:cubicBezTo>
                <a:cubicBezTo>
                  <a:pt x="51" y="90"/>
                  <a:pt x="54" y="89"/>
                  <a:pt x="56" y="87"/>
                </a:cubicBezTo>
                <a:cubicBezTo>
                  <a:pt x="95" y="46"/>
                  <a:pt x="95" y="46"/>
                  <a:pt x="95" y="46"/>
                </a:cubicBezTo>
                <a:cubicBezTo>
                  <a:pt x="96" y="46"/>
                  <a:pt x="96" y="44"/>
                  <a:pt x="95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C58BAF5E-7480-46DD-BE5A-B61F9F630098}"/>
              </a:ext>
            </a:extLst>
          </p:cNvPr>
          <p:cNvSpPr/>
          <p:nvPr/>
        </p:nvSpPr>
        <p:spPr>
          <a:xfrm>
            <a:off x="1192820" y="1518985"/>
            <a:ext cx="11322101" cy="15692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3199" b="1" dirty="0">
                <a:solidFill>
                  <a:schemeClr val="tx2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LOGÍSTICA INTERNACIONAL E AUTOMATIZAÇÃO DE TERMINAIS </a:t>
            </a:r>
          </a:p>
          <a:p>
            <a:pPr algn="ctr"/>
            <a:r>
              <a:rPr lang="en-US" sz="3199" b="1" i="1" dirty="0">
                <a:solidFill>
                  <a:schemeClr val="tx2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Logística 5.0 y </a:t>
            </a:r>
            <a:r>
              <a:rPr lang="en-US" sz="3199" b="1" i="1" dirty="0" err="1">
                <a:solidFill>
                  <a:schemeClr val="tx2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Ecosistema</a:t>
            </a:r>
            <a:r>
              <a:rPr lang="en-US" sz="3199" b="1" i="1" dirty="0">
                <a:solidFill>
                  <a:schemeClr val="tx2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Portuario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D192A4-3439-7FC7-06AD-906B3A7C6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485" y="228736"/>
            <a:ext cx="2702961" cy="113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8" descr="uandes">
            <a:extLst>
              <a:ext uri="{FF2B5EF4-FFF2-40B4-BE49-F238E27FC236}">
                <a16:creationId xmlns:a16="http://schemas.microsoft.com/office/drawing/2014/main" id="{4B3C728F-A960-DE13-E6DD-1C91F21D8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969" y="243588"/>
            <a:ext cx="2478640" cy="98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67C20-B5D9-C553-302E-03E005314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3" y="3732611"/>
            <a:ext cx="5209566" cy="13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9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70132E-7 9.13717E-7 L 1.14641 9.13717E-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1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8162E-6 -5.80615E-7 L 1.27484 -5.80615E-7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3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remove" grpId="0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24345E-6 -2.64168E-6 L 1.32851 -2.64168E-6 " pathEditMode="relative" ptsTypes="AA">
                                      <p:cBhvr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remove" grpId="0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24345E-6 -2.64168E-6 L 1.32851 -2.64168E-6 " pathEditMode="relative" ptsTypes="AA">
                                      <p:cBhvr>
                                        <p:cTn id="1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229-0096-49BD-81C1-58B039421B7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 descr="ever given canal de suez">
            <a:extLst>
              <a:ext uri="{FF2B5EF4-FFF2-40B4-BE49-F238E27FC236}">
                <a16:creationId xmlns:a16="http://schemas.microsoft.com/office/drawing/2014/main" id="{8F44F7E1-BC74-AA45-57CE-42EC54595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85" y="2357309"/>
            <a:ext cx="7696714" cy="433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594F619-3C2E-ADB6-7EAE-EA7899F3B7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90" t="28696" r="11223" b="35942"/>
          <a:stretch/>
        </p:blipFill>
        <p:spPr>
          <a:xfrm>
            <a:off x="993912" y="168966"/>
            <a:ext cx="9581323" cy="24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41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778991" y="1049788"/>
            <a:ext cx="567640" cy="56764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4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D" b="1" dirty="0">
                <a:solidFill>
                  <a:schemeClr val="bg1"/>
                </a:solidFill>
              </a:rPr>
              <a:t>01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2132" y="1133599"/>
            <a:ext cx="5955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</a:rPr>
              <a:t>Contextos</a:t>
            </a:r>
            <a:r>
              <a:rPr lang="en-US" sz="2000" b="1" dirty="0">
                <a:solidFill>
                  <a:schemeClr val="accent1"/>
                </a:solidFill>
              </a:rPr>
              <a:t> Investigación </a:t>
            </a:r>
            <a:r>
              <a:rPr lang="en-US" sz="2000" b="1" dirty="0" err="1">
                <a:solidFill>
                  <a:schemeClr val="accent1"/>
                </a:solidFill>
              </a:rPr>
              <a:t>en</a:t>
            </a:r>
            <a:r>
              <a:rPr lang="en-US" sz="2000" b="1" dirty="0">
                <a:solidFill>
                  <a:schemeClr val="accent1"/>
                </a:solidFill>
              </a:rPr>
              <a:t> Logística Portuaria</a:t>
            </a:r>
          </a:p>
        </p:txBody>
      </p:sp>
      <p:sp>
        <p:nvSpPr>
          <p:cNvPr id="13" name="Oval 12"/>
          <p:cNvSpPr/>
          <p:nvPr/>
        </p:nvSpPr>
        <p:spPr>
          <a:xfrm>
            <a:off x="1778991" y="2003982"/>
            <a:ext cx="567640" cy="56764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4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D" b="1" dirty="0">
                <a:solidFill>
                  <a:schemeClr val="bg1"/>
                </a:solidFill>
              </a:rPr>
              <a:t>02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41241" y="2094525"/>
            <a:ext cx="7149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</a:rPr>
              <a:t>Concepto</a:t>
            </a:r>
            <a:r>
              <a:rPr lang="en-US" sz="2000" b="1" dirty="0">
                <a:solidFill>
                  <a:schemeClr val="accent1"/>
                </a:solidFill>
              </a:rPr>
              <a:t> de Torre de Control y puntos </a:t>
            </a:r>
            <a:r>
              <a:rPr lang="en-US" sz="2000" b="1" dirty="0" err="1">
                <a:solidFill>
                  <a:schemeClr val="accent1"/>
                </a:solidFill>
              </a:rPr>
              <a:t>débiles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en</a:t>
            </a:r>
            <a:r>
              <a:rPr lang="en-US" sz="2000" b="1" dirty="0">
                <a:solidFill>
                  <a:schemeClr val="accent1"/>
                </a:solidFill>
              </a:rPr>
              <a:t> Supply Chain</a:t>
            </a:r>
          </a:p>
        </p:txBody>
      </p:sp>
      <p:sp>
        <p:nvSpPr>
          <p:cNvPr id="16" name="Oval 15"/>
          <p:cNvSpPr/>
          <p:nvPr/>
        </p:nvSpPr>
        <p:spPr>
          <a:xfrm>
            <a:off x="1778991" y="2958176"/>
            <a:ext cx="567640" cy="56764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4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D" b="1">
                <a:solidFill>
                  <a:schemeClr val="bg1"/>
                </a:solidFill>
              </a:rPr>
              <a:t>03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778990" y="1810705"/>
            <a:ext cx="365562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778990" y="2764899"/>
            <a:ext cx="365562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229-0096-49BD-81C1-58B039421B7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9" name="TextBox 13"/>
          <p:cNvSpPr txBox="1"/>
          <p:nvPr/>
        </p:nvSpPr>
        <p:spPr>
          <a:xfrm>
            <a:off x="2545590" y="3079164"/>
            <a:ext cx="5850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Logística 5.0 y la </a:t>
            </a:r>
            <a:r>
              <a:rPr lang="en-US" sz="2000" b="1" dirty="0" err="1">
                <a:solidFill>
                  <a:schemeClr val="accent1"/>
                </a:solidFill>
              </a:rPr>
              <a:t>integración</a:t>
            </a:r>
            <a:r>
              <a:rPr lang="en-US" sz="2000" b="1" dirty="0">
                <a:solidFill>
                  <a:schemeClr val="accent1"/>
                </a:solidFill>
              </a:rPr>
              <a:t> de </a:t>
            </a:r>
            <a:r>
              <a:rPr lang="en-US" sz="2000" b="1" dirty="0" err="1">
                <a:solidFill>
                  <a:schemeClr val="accent1"/>
                </a:solidFill>
              </a:rPr>
              <a:t>puertos</a:t>
            </a:r>
            <a:r>
              <a:rPr lang="en-US" sz="2000" b="1" dirty="0">
                <a:solidFill>
                  <a:schemeClr val="accent1"/>
                </a:solidFill>
              </a:rPr>
              <a:t> y cargas</a:t>
            </a:r>
          </a:p>
        </p:txBody>
      </p:sp>
      <p:sp>
        <p:nvSpPr>
          <p:cNvPr id="12" name="Oval 15">
            <a:extLst>
              <a:ext uri="{FF2B5EF4-FFF2-40B4-BE49-F238E27FC236}">
                <a16:creationId xmlns:a16="http://schemas.microsoft.com/office/drawing/2014/main" id="{6EC83B0E-7615-4795-A18D-176AA923048C}"/>
              </a:ext>
            </a:extLst>
          </p:cNvPr>
          <p:cNvSpPr/>
          <p:nvPr/>
        </p:nvSpPr>
        <p:spPr>
          <a:xfrm>
            <a:off x="1770526" y="3897760"/>
            <a:ext cx="567640" cy="56764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4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D" b="1" dirty="0">
                <a:solidFill>
                  <a:schemeClr val="bg1"/>
                </a:solidFill>
              </a:rPr>
              <a:t>04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34">
            <a:extLst>
              <a:ext uri="{FF2B5EF4-FFF2-40B4-BE49-F238E27FC236}">
                <a16:creationId xmlns:a16="http://schemas.microsoft.com/office/drawing/2014/main" id="{B618469A-FE78-4455-B3E2-220DD0AB4AFA}"/>
              </a:ext>
            </a:extLst>
          </p:cNvPr>
          <p:cNvCxnSpPr/>
          <p:nvPr/>
        </p:nvCxnSpPr>
        <p:spPr>
          <a:xfrm>
            <a:off x="1770525" y="3704482"/>
            <a:ext cx="365562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C899ACD1-3D55-4A6C-9FB7-68A0842E4763}"/>
              </a:ext>
            </a:extLst>
          </p:cNvPr>
          <p:cNvSpPr txBox="1"/>
          <p:nvPr/>
        </p:nvSpPr>
        <p:spPr>
          <a:xfrm>
            <a:off x="2537125" y="4018748"/>
            <a:ext cx="5960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</a:rPr>
              <a:t>Solución</a:t>
            </a:r>
            <a:r>
              <a:rPr lang="en-US" sz="2000" b="1" dirty="0">
                <a:solidFill>
                  <a:schemeClr val="accent1"/>
                </a:solidFill>
              </a:rPr>
              <a:t> de </a:t>
            </a:r>
            <a:r>
              <a:rPr lang="en-US" sz="2000" b="1" dirty="0" err="1">
                <a:solidFill>
                  <a:schemeClr val="accent1"/>
                </a:solidFill>
              </a:rPr>
              <a:t>Fallas</a:t>
            </a:r>
            <a:r>
              <a:rPr lang="en-US" sz="2000" b="1" dirty="0">
                <a:solidFill>
                  <a:schemeClr val="accent1"/>
                </a:solidFill>
              </a:rPr>
              <a:t>: Casos Europa, USA y Chile</a:t>
            </a:r>
          </a:p>
        </p:txBody>
      </p:sp>
      <p:sp>
        <p:nvSpPr>
          <p:cNvPr id="18" name="Oval 15">
            <a:extLst>
              <a:ext uri="{FF2B5EF4-FFF2-40B4-BE49-F238E27FC236}">
                <a16:creationId xmlns:a16="http://schemas.microsoft.com/office/drawing/2014/main" id="{838AD613-3F0E-4D3B-B6FB-7FD66D413984}"/>
              </a:ext>
            </a:extLst>
          </p:cNvPr>
          <p:cNvSpPr/>
          <p:nvPr/>
        </p:nvSpPr>
        <p:spPr>
          <a:xfrm>
            <a:off x="1787456" y="4820414"/>
            <a:ext cx="567640" cy="56764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4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D" b="1" dirty="0">
                <a:solidFill>
                  <a:schemeClr val="bg1"/>
                </a:solidFill>
              </a:rPr>
              <a:t>05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34">
            <a:extLst>
              <a:ext uri="{FF2B5EF4-FFF2-40B4-BE49-F238E27FC236}">
                <a16:creationId xmlns:a16="http://schemas.microsoft.com/office/drawing/2014/main" id="{1E9EFBDD-E0EA-4351-9587-6CC9E82E1767}"/>
              </a:ext>
            </a:extLst>
          </p:cNvPr>
          <p:cNvCxnSpPr/>
          <p:nvPr/>
        </p:nvCxnSpPr>
        <p:spPr>
          <a:xfrm>
            <a:off x="1787455" y="4627137"/>
            <a:ext cx="365562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3">
            <a:extLst>
              <a:ext uri="{FF2B5EF4-FFF2-40B4-BE49-F238E27FC236}">
                <a16:creationId xmlns:a16="http://schemas.microsoft.com/office/drawing/2014/main" id="{1C135483-A4F2-4985-9ACD-7E4672591855}"/>
              </a:ext>
            </a:extLst>
          </p:cNvPr>
          <p:cNvSpPr txBox="1"/>
          <p:nvPr/>
        </p:nvSpPr>
        <p:spPr>
          <a:xfrm>
            <a:off x="2554055" y="4941402"/>
            <a:ext cx="4507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</a:rPr>
              <a:t>Conclusiones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22" name="Straight Connector 34">
            <a:extLst>
              <a:ext uri="{FF2B5EF4-FFF2-40B4-BE49-F238E27FC236}">
                <a16:creationId xmlns:a16="http://schemas.microsoft.com/office/drawing/2014/main" id="{06F9CFFE-B0DE-4F70-ABE9-44D365D9B8B9}"/>
              </a:ext>
            </a:extLst>
          </p:cNvPr>
          <p:cNvCxnSpPr/>
          <p:nvPr/>
        </p:nvCxnSpPr>
        <p:spPr>
          <a:xfrm>
            <a:off x="1778990" y="5507469"/>
            <a:ext cx="365562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76EF66DA-AD2B-E049-DE0E-4C5D8ED25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373949"/>
          </a:xfrm>
        </p:spPr>
        <p:txBody>
          <a:bodyPr>
            <a:noAutofit/>
          </a:bodyPr>
          <a:lstStyle/>
          <a:p>
            <a:r>
              <a:rPr lang="en-US" sz="3599" dirty="0">
                <a:solidFill>
                  <a:schemeClr val="tx2"/>
                </a:solidFill>
              </a:rPr>
              <a:t>agenda</a:t>
            </a:r>
            <a:endParaRPr lang="en-US" sz="3599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325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793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3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99" dirty="0">
                <a:solidFill>
                  <a:schemeClr val="tx2"/>
                </a:solidFill>
              </a:rPr>
              <a:t>Investigación </a:t>
            </a:r>
            <a:r>
              <a:rPr lang="en-US" sz="3599" dirty="0" err="1">
                <a:solidFill>
                  <a:schemeClr val="tx2"/>
                </a:solidFill>
              </a:rPr>
              <a:t>en</a:t>
            </a:r>
            <a:r>
              <a:rPr lang="en-US" sz="3599" dirty="0">
                <a:solidFill>
                  <a:schemeClr val="tx2"/>
                </a:solidFill>
              </a:rPr>
              <a:t> </a:t>
            </a:r>
            <a:r>
              <a:rPr lang="en-US" sz="3599" dirty="0" err="1">
                <a:solidFill>
                  <a:schemeClr val="tx2"/>
                </a:solidFill>
              </a:rPr>
              <a:t>logística</a:t>
            </a:r>
            <a:r>
              <a:rPr lang="en-US" sz="3599" dirty="0">
                <a:solidFill>
                  <a:schemeClr val="tx2"/>
                </a:solidFill>
              </a:rPr>
              <a:t> </a:t>
            </a:r>
            <a:r>
              <a:rPr lang="en-US" sz="3599" dirty="0" err="1">
                <a:solidFill>
                  <a:schemeClr val="tx2"/>
                </a:solidFill>
              </a:rPr>
              <a:t>portuaria</a:t>
            </a:r>
            <a:endParaRPr lang="en-US" sz="3599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229-0096-49BD-81C1-58B039421B7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gray">
          <a:xfrm flipV="1">
            <a:off x="2190567" y="2843830"/>
            <a:ext cx="0" cy="188778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gray">
          <a:xfrm rot="16200000" flipV="1">
            <a:off x="6118311" y="-364043"/>
            <a:ext cx="2854" cy="11145882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29" name="Muenchen PKT"/>
          <p:cNvSpPr/>
          <p:nvPr/>
        </p:nvSpPr>
        <p:spPr bwMode="gray">
          <a:xfrm>
            <a:off x="1909619" y="5118557"/>
            <a:ext cx="143967" cy="143967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8" rIns="91401" bIns="45708" rtlCol="0" anchor="ctr"/>
          <a:lstStyle/>
          <a:p>
            <a:pPr algn="ctr"/>
            <a:endParaRPr lang="en-US" sz="17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0" name="Muenchen PKT"/>
          <p:cNvSpPr/>
          <p:nvPr/>
        </p:nvSpPr>
        <p:spPr bwMode="gray">
          <a:xfrm>
            <a:off x="4943138" y="5153482"/>
            <a:ext cx="107975" cy="107975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8" rIns="91401" bIns="45708" rtlCol="0" anchor="ctr"/>
          <a:lstStyle/>
          <a:p>
            <a:pPr algn="ctr"/>
            <a:endParaRPr lang="en-US" sz="17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1" name="Muenchen PKT"/>
          <p:cNvSpPr/>
          <p:nvPr/>
        </p:nvSpPr>
        <p:spPr bwMode="gray">
          <a:xfrm>
            <a:off x="11409710" y="5155597"/>
            <a:ext cx="143967" cy="143967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8" rIns="91401" bIns="45708" rtlCol="0" anchor="ctr"/>
          <a:lstStyle/>
          <a:p>
            <a:pPr algn="ctr"/>
            <a:endParaRPr lang="en-US" sz="17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2" name="Muenchen PKT"/>
          <p:cNvSpPr/>
          <p:nvPr/>
        </p:nvSpPr>
        <p:spPr bwMode="gray">
          <a:xfrm>
            <a:off x="8090382" y="5153482"/>
            <a:ext cx="107975" cy="107975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8" rIns="91401" bIns="45708" rtlCol="0" anchor="ctr"/>
          <a:lstStyle/>
          <a:p>
            <a:pPr algn="ctr"/>
            <a:endParaRPr lang="en-US" sz="17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3" name="Textplatzhalter 3"/>
          <p:cNvSpPr txBox="1">
            <a:spLocks/>
          </p:cNvSpPr>
          <p:nvPr/>
        </p:nvSpPr>
        <p:spPr bwMode="gray">
          <a:xfrm>
            <a:off x="2216301" y="5441913"/>
            <a:ext cx="2644107" cy="1010278"/>
          </a:xfrm>
          <a:prstGeom prst="round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GOBERNANZA, RESILIENCIA Y EFICIENCIA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2019-2022</a:t>
            </a:r>
          </a:p>
        </p:txBody>
      </p:sp>
      <p:sp>
        <p:nvSpPr>
          <p:cNvPr id="34" name="Textplatzhalter 3"/>
          <p:cNvSpPr txBox="1">
            <a:spLocks/>
          </p:cNvSpPr>
          <p:nvPr/>
        </p:nvSpPr>
        <p:spPr bwMode="gray">
          <a:xfrm>
            <a:off x="5124498" y="5472333"/>
            <a:ext cx="2784604" cy="976998"/>
          </a:xfrm>
          <a:prstGeom prst="round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RED DE PUERTOS DIGITALES DE NUEVA GENERACIÓN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35" name="Textplatzhalter 3"/>
          <p:cNvSpPr txBox="1">
            <a:spLocks/>
          </p:cNvSpPr>
          <p:nvPr/>
        </p:nvSpPr>
        <p:spPr bwMode="gray">
          <a:xfrm>
            <a:off x="8646416" y="5517220"/>
            <a:ext cx="2719692" cy="926399"/>
          </a:xfrm>
          <a:prstGeom prst="round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RED PUERTOS 5.0: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TRANSPORTE + SUPPLY CHAIN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36" name="Text Placeholder 6"/>
          <p:cNvSpPr txBox="1">
            <a:spLocks/>
          </p:cNvSpPr>
          <p:nvPr/>
        </p:nvSpPr>
        <p:spPr bwMode="gray">
          <a:xfrm>
            <a:off x="2183426" y="4721831"/>
            <a:ext cx="2699375" cy="179959"/>
          </a:xfrm>
          <a:prstGeom prst="rect">
            <a:avLst/>
          </a:prstGeom>
          <a:solidFill>
            <a:srgbClr val="B3E900"/>
          </a:solidFill>
        </p:spPr>
        <p:txBody>
          <a:bodyPr lIns="107975" tIns="71984" rIns="107975" bIns="71984" anchor="ctr"/>
          <a:lstStyle>
            <a:lvl1pPr marL="0" indent="0" algn="l" defTabSz="1221456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rgbClr val="6BC200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5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buClr>
                <a:schemeClr val="bg2"/>
              </a:buClr>
              <a:buNone/>
            </a:pPr>
            <a:endParaRPr 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Placeholder 6"/>
          <p:cNvSpPr txBox="1">
            <a:spLocks/>
          </p:cNvSpPr>
          <p:nvPr/>
        </p:nvSpPr>
        <p:spPr bwMode="gray">
          <a:xfrm>
            <a:off x="4734102" y="4521619"/>
            <a:ext cx="3383217" cy="179959"/>
          </a:xfrm>
          <a:prstGeom prst="rect">
            <a:avLst/>
          </a:prstGeom>
          <a:solidFill>
            <a:srgbClr val="B3E900"/>
          </a:solidFill>
        </p:spPr>
        <p:txBody>
          <a:bodyPr lIns="107975" tIns="71984" rIns="107975" bIns="71984" anchor="ctr"/>
          <a:lstStyle>
            <a:lvl1pPr marL="0" indent="0" algn="l" defTabSz="1221456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rgbClr val="6BC200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5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buClr>
                <a:schemeClr val="bg2"/>
              </a:buClr>
              <a:buNone/>
            </a:pPr>
            <a:endParaRPr 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8" name="Text Placeholder 6"/>
          <p:cNvSpPr txBox="1">
            <a:spLocks/>
          </p:cNvSpPr>
          <p:nvPr/>
        </p:nvSpPr>
        <p:spPr bwMode="gray">
          <a:xfrm>
            <a:off x="7968621" y="4262725"/>
            <a:ext cx="3724058" cy="213386"/>
          </a:xfrm>
          <a:prstGeom prst="rect">
            <a:avLst/>
          </a:prstGeom>
          <a:solidFill>
            <a:srgbClr val="B3E900"/>
          </a:solidFill>
        </p:spPr>
        <p:txBody>
          <a:bodyPr lIns="107975" tIns="71984" rIns="107975" bIns="71984" anchor="ctr"/>
          <a:lstStyle>
            <a:lvl1pPr marL="0" indent="0" algn="l" defTabSz="1221456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rgbClr val="6BC200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5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000" indent="-216000" algn="l" defTabSz="1221456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6"/>
              </a:buClr>
              <a:buSzPct val="11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buClr>
                <a:schemeClr val="bg2"/>
              </a:buClr>
              <a:buNone/>
            </a:pPr>
            <a:endParaRPr 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9" name="Textplatzhalter 3"/>
          <p:cNvSpPr txBox="1">
            <a:spLocks/>
          </p:cNvSpPr>
          <p:nvPr/>
        </p:nvSpPr>
        <p:spPr bwMode="gray">
          <a:xfrm>
            <a:off x="2358779" y="3160263"/>
            <a:ext cx="2315804" cy="151311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Mejores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prácticas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competitividad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Gobernanza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Estrategias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resiliencia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puertos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Fronteras de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eficiencia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terminales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contenedores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corredores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integración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Line 20"/>
          <p:cNvSpPr>
            <a:spLocks noChangeShapeType="1"/>
          </p:cNvSpPr>
          <p:nvPr/>
        </p:nvSpPr>
        <p:spPr bwMode="gray">
          <a:xfrm flipV="1">
            <a:off x="4741243" y="2266322"/>
            <a:ext cx="0" cy="2231484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42" name="Textplatzhalter 3"/>
          <p:cNvSpPr txBox="1">
            <a:spLocks/>
          </p:cNvSpPr>
          <p:nvPr/>
        </p:nvSpPr>
        <p:spPr bwMode="gray">
          <a:xfrm>
            <a:off x="4895414" y="2584784"/>
            <a:ext cx="2897135" cy="17177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L1: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Infraestructuras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inteligentes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L2: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Resiliencia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Agilidad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L3: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Interoperabilidad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para la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digitalización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colaboración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Line 20"/>
          <p:cNvSpPr>
            <a:spLocks noChangeShapeType="1"/>
          </p:cNvSpPr>
          <p:nvPr/>
        </p:nvSpPr>
        <p:spPr bwMode="gray">
          <a:xfrm flipV="1">
            <a:off x="7974811" y="1740170"/>
            <a:ext cx="0" cy="251941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45" name="Textplatzhalter 3"/>
          <p:cNvSpPr txBox="1">
            <a:spLocks/>
          </p:cNvSpPr>
          <p:nvPr/>
        </p:nvSpPr>
        <p:spPr bwMode="gray">
          <a:xfrm>
            <a:off x="8118575" y="1982502"/>
            <a:ext cx="3514351" cy="216097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L1: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Tecnologías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emergentes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emisiones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GEI</a:t>
            </a: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s-E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L2: Energías Verdes y eficiencia energética</a:t>
            </a: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endParaRPr lang="es-E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9948" lvl="2" indent="-179948" algn="just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s-E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L3: Logística 5.0 y Virtual </a:t>
            </a:r>
            <a:r>
              <a:rPr lang="es-E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Watch</a:t>
            </a:r>
            <a:r>
              <a:rPr lang="es-E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Tower (VWT)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 rot="10800000">
            <a:off x="3335487" y="5031830"/>
            <a:ext cx="323775" cy="323775"/>
            <a:chOff x="428846" y="1801019"/>
            <a:chExt cx="323850" cy="323850"/>
          </a:xfrm>
        </p:grpSpPr>
        <p:sp>
          <p:nvSpPr>
            <p:cNvPr id="47" name="Oval 46"/>
            <p:cNvSpPr/>
            <p:nvPr/>
          </p:nvSpPr>
          <p:spPr>
            <a:xfrm>
              <a:off x="428846" y="1801019"/>
              <a:ext cx="323850" cy="32385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Chevron 47"/>
            <p:cNvSpPr/>
            <p:nvPr/>
          </p:nvSpPr>
          <p:spPr>
            <a:xfrm rot="5400000">
              <a:off x="540499" y="1877411"/>
              <a:ext cx="100544" cy="180593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rot="10800000">
            <a:off x="6354912" y="5065692"/>
            <a:ext cx="323775" cy="323775"/>
            <a:chOff x="428846" y="1801019"/>
            <a:chExt cx="323850" cy="323850"/>
          </a:xfrm>
        </p:grpSpPr>
        <p:sp>
          <p:nvSpPr>
            <p:cNvPr id="50" name="Oval 49"/>
            <p:cNvSpPr/>
            <p:nvPr/>
          </p:nvSpPr>
          <p:spPr>
            <a:xfrm>
              <a:off x="428846" y="1801019"/>
              <a:ext cx="323850" cy="32385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Chevron 50"/>
            <p:cNvSpPr/>
            <p:nvPr/>
          </p:nvSpPr>
          <p:spPr>
            <a:xfrm rot="5400000">
              <a:off x="540499" y="1877411"/>
              <a:ext cx="100544" cy="180593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 rot="10800000">
            <a:off x="9788451" y="5077328"/>
            <a:ext cx="323775" cy="323775"/>
            <a:chOff x="428846" y="1801019"/>
            <a:chExt cx="323850" cy="323850"/>
          </a:xfrm>
        </p:grpSpPr>
        <p:sp>
          <p:nvSpPr>
            <p:cNvPr id="53" name="Oval 52"/>
            <p:cNvSpPr/>
            <p:nvPr/>
          </p:nvSpPr>
          <p:spPr>
            <a:xfrm>
              <a:off x="428846" y="1801019"/>
              <a:ext cx="323850" cy="32385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Chevron 53"/>
            <p:cNvSpPr/>
            <p:nvPr/>
          </p:nvSpPr>
          <p:spPr>
            <a:xfrm rot="5400000">
              <a:off x="540499" y="1877411"/>
              <a:ext cx="100544" cy="180593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5" name="Textplatzhalter 3"/>
          <p:cNvSpPr txBox="1">
            <a:spLocks/>
          </p:cNvSpPr>
          <p:nvPr/>
        </p:nvSpPr>
        <p:spPr bwMode="gray">
          <a:xfrm>
            <a:off x="2128670" y="2684443"/>
            <a:ext cx="2623764" cy="349844"/>
          </a:xfrm>
          <a:prstGeom prst="rect">
            <a:avLst/>
          </a:prstGeom>
          <a:gradFill>
            <a:gsLst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75000"/>
                  <a:lumOff val="25000"/>
                </a:schemeClr>
              </a:gs>
            </a:gsLst>
            <a:lin ang="5400000" scaled="0"/>
          </a:gradFill>
        </p:spPr>
        <p:txBody>
          <a:bodyPr vert="horz" lIns="143967" tIns="71984" rIns="71984" bIns="71984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cap="all" dirty="0">
                <a:solidFill>
                  <a:schemeClr val="bg2"/>
                </a:solidFill>
                <a:cs typeface="Arial" panose="020B0604020202020204" pitchFamily="34" charset="0"/>
              </a:rPr>
              <a:t>ETAPA I</a:t>
            </a:r>
            <a:endParaRPr lang="en-US" sz="1400" b="1" cap="all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40" name="Textplatzhalter 3"/>
          <p:cNvSpPr txBox="1">
            <a:spLocks/>
          </p:cNvSpPr>
          <p:nvPr/>
        </p:nvSpPr>
        <p:spPr bwMode="gray">
          <a:xfrm>
            <a:off x="4674583" y="2106937"/>
            <a:ext cx="3300229" cy="349844"/>
          </a:xfrm>
          <a:prstGeom prst="rect">
            <a:avLst/>
          </a:prstGeom>
          <a:gradFill>
            <a:gsLst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75000"/>
                  <a:lumOff val="25000"/>
                </a:schemeClr>
              </a:gs>
            </a:gsLst>
            <a:lin ang="5400000" scaled="0"/>
          </a:gradFill>
        </p:spPr>
        <p:txBody>
          <a:bodyPr vert="horz" lIns="143967" tIns="71984" rIns="71984" bIns="71984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cap="all" dirty="0">
                <a:solidFill>
                  <a:schemeClr val="bg2"/>
                </a:solidFill>
                <a:cs typeface="Arial" panose="020B0604020202020204" pitchFamily="34" charset="0"/>
              </a:rPr>
              <a:t>ETAPA II</a:t>
            </a:r>
            <a:endParaRPr lang="en-US" sz="1400" b="1" cap="all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43" name="Textplatzhalter 3"/>
          <p:cNvSpPr txBox="1">
            <a:spLocks/>
          </p:cNvSpPr>
          <p:nvPr/>
        </p:nvSpPr>
        <p:spPr bwMode="gray">
          <a:xfrm>
            <a:off x="7912913" y="1580785"/>
            <a:ext cx="3783582" cy="309624"/>
          </a:xfrm>
          <a:prstGeom prst="rect">
            <a:avLst/>
          </a:prstGeom>
          <a:gradFill>
            <a:gsLst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75000"/>
                  <a:lumOff val="25000"/>
                </a:schemeClr>
              </a:gs>
            </a:gsLst>
            <a:lin ang="5400000" scaled="0"/>
          </a:gradFill>
        </p:spPr>
        <p:txBody>
          <a:bodyPr vert="horz" lIns="143967" tIns="71984" rIns="71984" bIns="71984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cap="all" dirty="0">
                <a:solidFill>
                  <a:schemeClr val="bg2"/>
                </a:solidFill>
                <a:cs typeface="Arial" panose="020B0604020202020204" pitchFamily="34" charset="0"/>
              </a:rPr>
              <a:t>ETAPA III</a:t>
            </a:r>
            <a:endParaRPr lang="en-US" sz="1400" b="1" cap="all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 flipV="1">
            <a:off x="4674583" y="2456781"/>
            <a:ext cx="59519" cy="88244"/>
          </a:xfrm>
          <a:prstGeom prst="rtTriangl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6" name="Right Triangle 55"/>
          <p:cNvSpPr/>
          <p:nvPr/>
        </p:nvSpPr>
        <p:spPr>
          <a:xfrm flipH="1" flipV="1">
            <a:off x="2128669" y="3034287"/>
            <a:ext cx="59519" cy="88244"/>
          </a:xfrm>
          <a:prstGeom prst="rtTriangl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7" name="Right Triangle 56"/>
          <p:cNvSpPr/>
          <p:nvPr/>
        </p:nvSpPr>
        <p:spPr>
          <a:xfrm flipH="1" flipV="1">
            <a:off x="7909102" y="1930629"/>
            <a:ext cx="59519" cy="88244"/>
          </a:xfrm>
          <a:prstGeom prst="rtTriangl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Oval 16">
            <a:extLst>
              <a:ext uri="{FF2B5EF4-FFF2-40B4-BE49-F238E27FC236}">
                <a16:creationId xmlns:a16="http://schemas.microsoft.com/office/drawing/2014/main" id="{D5FFF49A-795C-4579-813D-B74138268A01}"/>
              </a:ext>
            </a:extLst>
          </p:cNvPr>
          <p:cNvSpPr/>
          <p:nvPr/>
        </p:nvSpPr>
        <p:spPr>
          <a:xfrm>
            <a:off x="364662" y="2619178"/>
            <a:ext cx="1101135" cy="1101135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0" scaled="0"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Freeform 25">
            <a:extLst>
              <a:ext uri="{FF2B5EF4-FFF2-40B4-BE49-F238E27FC236}">
                <a16:creationId xmlns:a16="http://schemas.microsoft.com/office/drawing/2014/main" id="{E67400BA-F4F6-44C5-A387-C664EEEF29D2}"/>
              </a:ext>
            </a:extLst>
          </p:cNvPr>
          <p:cNvSpPr>
            <a:spLocks/>
          </p:cNvSpPr>
          <p:nvPr/>
        </p:nvSpPr>
        <p:spPr bwMode="auto">
          <a:xfrm>
            <a:off x="639538" y="2921107"/>
            <a:ext cx="527485" cy="497277"/>
          </a:xfrm>
          <a:custGeom>
            <a:avLst/>
            <a:gdLst>
              <a:gd name="T0" fmla="*/ 95 w 96"/>
              <a:gd name="T1" fmla="*/ 44 h 90"/>
              <a:gd name="T2" fmla="*/ 55 w 96"/>
              <a:gd name="T3" fmla="*/ 3 h 90"/>
              <a:gd name="T4" fmla="*/ 40 w 96"/>
              <a:gd name="T5" fmla="*/ 4 h 90"/>
              <a:gd name="T6" fmla="*/ 40 w 96"/>
              <a:gd name="T7" fmla="*/ 18 h 90"/>
              <a:gd name="T8" fmla="*/ 57 w 96"/>
              <a:gd name="T9" fmla="*/ 35 h 90"/>
              <a:gd name="T10" fmla="*/ 8 w 96"/>
              <a:gd name="T11" fmla="*/ 35 h 90"/>
              <a:gd name="T12" fmla="*/ 0 w 96"/>
              <a:gd name="T13" fmla="*/ 45 h 90"/>
              <a:gd name="T14" fmla="*/ 2 w 96"/>
              <a:gd name="T15" fmla="*/ 52 h 90"/>
              <a:gd name="T16" fmla="*/ 8 w 96"/>
              <a:gd name="T17" fmla="*/ 55 h 90"/>
              <a:gd name="T18" fmla="*/ 57 w 96"/>
              <a:gd name="T19" fmla="*/ 55 h 90"/>
              <a:gd name="T20" fmla="*/ 41 w 96"/>
              <a:gd name="T21" fmla="*/ 72 h 90"/>
              <a:gd name="T22" fmla="*/ 38 w 96"/>
              <a:gd name="T23" fmla="*/ 79 h 90"/>
              <a:gd name="T24" fmla="*/ 41 w 96"/>
              <a:gd name="T25" fmla="*/ 86 h 90"/>
              <a:gd name="T26" fmla="*/ 49 w 96"/>
              <a:gd name="T27" fmla="*/ 90 h 90"/>
              <a:gd name="T28" fmla="*/ 56 w 96"/>
              <a:gd name="T29" fmla="*/ 87 h 90"/>
              <a:gd name="T30" fmla="*/ 95 w 96"/>
              <a:gd name="T31" fmla="*/ 46 h 90"/>
              <a:gd name="T32" fmla="*/ 95 w 96"/>
              <a:gd name="T33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" h="90">
                <a:moveTo>
                  <a:pt x="95" y="44"/>
                </a:moveTo>
                <a:cubicBezTo>
                  <a:pt x="55" y="3"/>
                  <a:pt x="55" y="3"/>
                  <a:pt x="55" y="3"/>
                </a:cubicBezTo>
                <a:cubicBezTo>
                  <a:pt x="51" y="0"/>
                  <a:pt x="44" y="0"/>
                  <a:pt x="40" y="4"/>
                </a:cubicBezTo>
                <a:cubicBezTo>
                  <a:pt x="36" y="8"/>
                  <a:pt x="36" y="14"/>
                  <a:pt x="40" y="18"/>
                </a:cubicBezTo>
                <a:cubicBezTo>
                  <a:pt x="57" y="35"/>
                  <a:pt x="57" y="35"/>
                  <a:pt x="5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3" y="35"/>
                  <a:pt x="0" y="40"/>
                  <a:pt x="0" y="45"/>
                </a:cubicBezTo>
                <a:cubicBezTo>
                  <a:pt x="0" y="47"/>
                  <a:pt x="1" y="50"/>
                  <a:pt x="2" y="52"/>
                </a:cubicBezTo>
                <a:cubicBezTo>
                  <a:pt x="3" y="54"/>
                  <a:pt x="6" y="55"/>
                  <a:pt x="8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41" y="72"/>
                  <a:pt x="41" y="72"/>
                  <a:pt x="41" y="72"/>
                </a:cubicBezTo>
                <a:cubicBezTo>
                  <a:pt x="39" y="74"/>
                  <a:pt x="38" y="76"/>
                  <a:pt x="38" y="79"/>
                </a:cubicBezTo>
                <a:cubicBezTo>
                  <a:pt x="38" y="81"/>
                  <a:pt x="39" y="84"/>
                  <a:pt x="41" y="86"/>
                </a:cubicBezTo>
                <a:cubicBezTo>
                  <a:pt x="43" y="88"/>
                  <a:pt x="46" y="90"/>
                  <a:pt x="49" y="90"/>
                </a:cubicBezTo>
                <a:cubicBezTo>
                  <a:pt x="51" y="90"/>
                  <a:pt x="54" y="89"/>
                  <a:pt x="56" y="87"/>
                </a:cubicBezTo>
                <a:cubicBezTo>
                  <a:pt x="95" y="46"/>
                  <a:pt x="95" y="46"/>
                  <a:pt x="95" y="46"/>
                </a:cubicBezTo>
                <a:cubicBezTo>
                  <a:pt x="96" y="46"/>
                  <a:pt x="96" y="44"/>
                  <a:pt x="95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59" name="Textplatzhalter 3">
            <a:extLst>
              <a:ext uri="{FF2B5EF4-FFF2-40B4-BE49-F238E27FC236}">
                <a16:creationId xmlns:a16="http://schemas.microsoft.com/office/drawing/2014/main" id="{33D8A6D1-959E-4C60-9142-4E51B7AA82F1}"/>
              </a:ext>
            </a:extLst>
          </p:cNvPr>
          <p:cNvSpPr txBox="1">
            <a:spLocks/>
          </p:cNvSpPr>
          <p:nvPr/>
        </p:nvSpPr>
        <p:spPr bwMode="gray">
          <a:xfrm>
            <a:off x="526315" y="5582179"/>
            <a:ext cx="1334821" cy="8700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Bases de </a:t>
            </a:r>
            <a:r>
              <a:rPr lang="en-US" sz="1400" b="1" dirty="0" err="1">
                <a:solidFill>
                  <a:schemeClr val="bg1"/>
                </a:solidFill>
                <a:cs typeface="Arial" panose="020B0604020202020204" pitchFamily="34" charset="0"/>
              </a:rPr>
              <a:t>Competitividad</a:t>
            </a:r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 y </a:t>
            </a:r>
            <a:r>
              <a:rPr lang="en-US" sz="1400" b="1" dirty="0" err="1">
                <a:solidFill>
                  <a:schemeClr val="bg1"/>
                </a:solidFill>
                <a:cs typeface="Arial" panose="020B0604020202020204" pitchFamily="34" charset="0"/>
              </a:rPr>
              <a:t>Gestión</a:t>
            </a:r>
            <a:endParaRPr lang="en-US" sz="1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60" name="Group 45">
            <a:extLst>
              <a:ext uri="{FF2B5EF4-FFF2-40B4-BE49-F238E27FC236}">
                <a16:creationId xmlns:a16="http://schemas.microsoft.com/office/drawing/2014/main" id="{8AE68A5C-CD4B-4FB6-A1F4-4D8DB966C5B8}"/>
              </a:ext>
            </a:extLst>
          </p:cNvPr>
          <p:cNvGrpSpPr/>
          <p:nvPr/>
        </p:nvGrpSpPr>
        <p:grpSpPr>
          <a:xfrm rot="10800000">
            <a:off x="1053530" y="5072477"/>
            <a:ext cx="323775" cy="323775"/>
            <a:chOff x="428846" y="1801019"/>
            <a:chExt cx="323850" cy="323850"/>
          </a:xfrm>
        </p:grpSpPr>
        <p:sp>
          <p:nvSpPr>
            <p:cNvPr id="61" name="Oval 46">
              <a:extLst>
                <a:ext uri="{FF2B5EF4-FFF2-40B4-BE49-F238E27FC236}">
                  <a16:creationId xmlns:a16="http://schemas.microsoft.com/office/drawing/2014/main" id="{DEADF47E-3E06-4102-9132-9B596C5E5836}"/>
                </a:ext>
              </a:extLst>
            </p:cNvPr>
            <p:cNvSpPr/>
            <p:nvPr/>
          </p:nvSpPr>
          <p:spPr>
            <a:xfrm>
              <a:off x="428846" y="1801019"/>
              <a:ext cx="323850" cy="32385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2" name="Chevron 47">
              <a:extLst>
                <a:ext uri="{FF2B5EF4-FFF2-40B4-BE49-F238E27FC236}">
                  <a16:creationId xmlns:a16="http://schemas.microsoft.com/office/drawing/2014/main" id="{83ED0469-D371-4DEE-BECF-1606F2A9BC6A}"/>
                </a:ext>
              </a:extLst>
            </p:cNvPr>
            <p:cNvSpPr/>
            <p:nvPr/>
          </p:nvSpPr>
          <p:spPr>
            <a:xfrm rot="5400000">
              <a:off x="540499" y="1877411"/>
              <a:ext cx="100544" cy="180593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64" name="Textplatzhalter 3">
            <a:extLst>
              <a:ext uri="{FF2B5EF4-FFF2-40B4-BE49-F238E27FC236}">
                <a16:creationId xmlns:a16="http://schemas.microsoft.com/office/drawing/2014/main" id="{5FAD7FD4-984C-4A51-B04E-63F20DA0B23D}"/>
              </a:ext>
            </a:extLst>
          </p:cNvPr>
          <p:cNvSpPr txBox="1">
            <a:spLocks/>
          </p:cNvSpPr>
          <p:nvPr/>
        </p:nvSpPr>
        <p:spPr bwMode="gray">
          <a:xfrm>
            <a:off x="90234" y="3752789"/>
            <a:ext cx="2103455" cy="45592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47" rtl="0" eaLnBrk="1" latinLnBrk="0" hangingPunct="1">
              <a:spcBef>
                <a:spcPts val="52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7806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5612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3418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31224" indent="-157806" algn="l" defTabSz="914447" rtl="0" eaLnBrk="1" latinLnBrk="0" hangingPunct="1">
              <a:spcBef>
                <a:spcPts val="526"/>
              </a:spcBef>
              <a:buClr>
                <a:schemeClr val="bg2"/>
              </a:buClr>
              <a:buFont typeface="Symbol" panose="05050102010706020507" pitchFamily="18" charset="2"/>
              <a:buChar char="-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948" lvl="2" indent="-179948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Gestión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Cadena Logística Portuaria</a:t>
            </a:r>
          </a:p>
          <a:p>
            <a:pPr marL="179948" lvl="2" indent="-179948"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}"/>
            </a:pP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Impulsando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puertos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más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eficientes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resilientes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sustentables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Muenchen PKT">
            <a:extLst>
              <a:ext uri="{FF2B5EF4-FFF2-40B4-BE49-F238E27FC236}">
                <a16:creationId xmlns:a16="http://schemas.microsoft.com/office/drawing/2014/main" id="{A307A3F2-61C6-4BD1-BC78-EB78A7C430E6}"/>
              </a:ext>
            </a:extLst>
          </p:cNvPr>
          <p:cNvSpPr/>
          <p:nvPr/>
        </p:nvSpPr>
        <p:spPr bwMode="gray">
          <a:xfrm>
            <a:off x="439411" y="5121735"/>
            <a:ext cx="143967" cy="143967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8" rIns="91401" bIns="45708" rtlCol="0" anchor="ctr"/>
          <a:lstStyle/>
          <a:p>
            <a:pPr algn="ctr"/>
            <a:endParaRPr lang="en-US" sz="17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" name="Line 20">
            <a:extLst>
              <a:ext uri="{FF2B5EF4-FFF2-40B4-BE49-F238E27FC236}">
                <a16:creationId xmlns:a16="http://schemas.microsoft.com/office/drawing/2014/main" id="{A8830DC0-A22D-F0D2-B357-C999840792A6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11688087" y="1841767"/>
            <a:ext cx="0" cy="251941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8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A32BB39-F62E-43E2-BD90-29FA55515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56E7627-9054-4C34-A9FF-A07F95284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28" y="585216"/>
            <a:ext cx="5740739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Red de puertos digitales de nueva generación (2023)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7FB8D8-7090-8330-B504-FE4ED46D7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158" y="806961"/>
            <a:ext cx="2587752" cy="258775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AFFBAEC-4B09-4263-AA73-ECE450FC7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5766" y="484632"/>
            <a:ext cx="804672" cy="351194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70AA90-7628-435C-9F08-19F2E026D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045B6E3-569F-487B-8966-D3A87C7B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7150" y="4150596"/>
            <a:ext cx="477182" cy="2231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713DE4E-40E1-06BA-E520-94A7C3F6D5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53"/>
          <a:stretch/>
        </p:blipFill>
        <p:spPr>
          <a:xfrm>
            <a:off x="1940390" y="4334902"/>
            <a:ext cx="2846500" cy="1904984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A3F7F31-AEA8-7463-30BF-0B24AC08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B1EEA229-0096-49BD-81C1-58B039421B74}" type="slidenum">
              <a:rPr lang="en-US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5</a:t>
            </a:fld>
            <a:endParaRPr lang="en-US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09938BB-1D52-1F19-BFA7-E49CDB49E7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6293510"/>
              </p:ext>
            </p:extLst>
          </p:nvPr>
        </p:nvGraphicFramePr>
        <p:xfrm>
          <a:off x="5951728" y="2286000"/>
          <a:ext cx="5740739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26614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20964"/>
            <a:ext cx="8126819" cy="6878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11819"/>
            <a:ext cx="6510527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300">
                <a:solidFill>
                  <a:srgbClr val="FFFFFF"/>
                </a:solidFill>
                <a:latin typeface="+mj-lt"/>
              </a:rPr>
              <a:t>Red de puertos digitales de nueva generación (2023)</a:t>
            </a:r>
          </a:p>
        </p:txBody>
      </p:sp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A540AD14-6380-AFA0-6F84-B28890851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11"/>
          <a:stretch/>
        </p:blipFill>
        <p:spPr>
          <a:xfrm>
            <a:off x="8753161" y="1874194"/>
            <a:ext cx="3057839" cy="281667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09938BB-1D52-1F19-BFA7-E49CDB49E7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125791"/>
              </p:ext>
            </p:extLst>
          </p:nvPr>
        </p:nvGraphicFramePr>
        <p:xfrm>
          <a:off x="1024128" y="643467"/>
          <a:ext cx="6507471" cy="3606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023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F0C41-7F0E-8096-EF35-379B9A706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338169"/>
          </a:xfrm>
        </p:spPr>
        <p:txBody>
          <a:bodyPr/>
          <a:lstStyle/>
          <a:p>
            <a:r>
              <a:rPr lang="es-ES" dirty="0"/>
              <a:t>INSTITUCIONES internacionales</a:t>
            </a:r>
            <a:endParaRPr lang="es-CL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14AC385-F794-61B5-E992-45A12AD01344}"/>
              </a:ext>
            </a:extLst>
          </p:cNvPr>
          <p:cNvGrpSpPr/>
          <p:nvPr/>
        </p:nvGrpSpPr>
        <p:grpSpPr>
          <a:xfrm>
            <a:off x="335007" y="848555"/>
            <a:ext cx="1867425" cy="1234089"/>
            <a:chOff x="335007" y="848555"/>
            <a:chExt cx="1867425" cy="1234089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459E528-6BA1-868E-A970-FC91498A48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007" y="1050978"/>
              <a:ext cx="745420" cy="742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2" descr="Stefan Voss and Jonas Schreyögg among top researchers in DACH countries -  Universität Hamburg">
              <a:extLst>
                <a:ext uri="{FF2B5EF4-FFF2-40B4-BE49-F238E27FC236}">
                  <a16:creationId xmlns:a16="http://schemas.microsoft.com/office/drawing/2014/main" id="{091172D9-44A1-45BD-F2D0-2C3DC32B97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9" r="11767" b="22735"/>
            <a:stretch/>
          </p:blipFill>
          <p:spPr bwMode="auto">
            <a:xfrm>
              <a:off x="1173992" y="848555"/>
              <a:ext cx="1028440" cy="1234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23C19A-2D17-A663-66C0-CFC0A7DF8C5C}"/>
              </a:ext>
            </a:extLst>
          </p:cNvPr>
          <p:cNvGrpSpPr/>
          <p:nvPr/>
        </p:nvGrpSpPr>
        <p:grpSpPr>
          <a:xfrm>
            <a:off x="4665661" y="2302293"/>
            <a:ext cx="2849977" cy="1046418"/>
            <a:chOff x="4069852" y="2159550"/>
            <a:chExt cx="2849977" cy="1046418"/>
          </a:xfrm>
        </p:grpSpPr>
        <p:pic>
          <p:nvPicPr>
            <p:cNvPr id="1030" name="Picture 6" descr="Universities">
              <a:extLst>
                <a:ext uri="{FF2B5EF4-FFF2-40B4-BE49-F238E27FC236}">
                  <a16:creationId xmlns:a16="http://schemas.microsoft.com/office/drawing/2014/main" id="{A71C3BB1-A2CA-9792-A250-D0EE74F1B1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852" y="2228522"/>
              <a:ext cx="1677971" cy="656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Frederik SCHULTE | Professor (Assistant) | PhD | Delft University of  Technology, Delft | TU | Department of Maritime and Transport Technology  (M&amp;TT) | Research profile">
              <a:extLst>
                <a:ext uri="{FF2B5EF4-FFF2-40B4-BE49-F238E27FC236}">
                  <a16:creationId xmlns:a16="http://schemas.microsoft.com/office/drawing/2014/main" id="{531FCD5E-526A-DB47-7136-4C10B0070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411" y="2159550"/>
              <a:ext cx="1046418" cy="1046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768C808B-DBD3-868D-6317-F3EDA772F382}"/>
              </a:ext>
            </a:extLst>
          </p:cNvPr>
          <p:cNvGrpSpPr/>
          <p:nvPr/>
        </p:nvGrpSpPr>
        <p:grpSpPr>
          <a:xfrm>
            <a:off x="4196147" y="902567"/>
            <a:ext cx="3103351" cy="1134242"/>
            <a:chOff x="3904467" y="805133"/>
            <a:chExt cx="3103351" cy="1134242"/>
          </a:xfrm>
        </p:grpSpPr>
        <p:pic>
          <p:nvPicPr>
            <p:cNvPr id="1038" name="Picture 14" descr="California State University Long Beach Overview | MyCollegeSelection">
              <a:extLst>
                <a:ext uri="{FF2B5EF4-FFF2-40B4-BE49-F238E27FC236}">
                  <a16:creationId xmlns:a16="http://schemas.microsoft.com/office/drawing/2014/main" id="{0332D0C8-B7B1-43DC-3574-B23684A44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4467" y="1050978"/>
              <a:ext cx="1843356" cy="526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Thomas O'Brien, Ph.D. | National Center for Sustainable Transportation">
              <a:extLst>
                <a:ext uri="{FF2B5EF4-FFF2-40B4-BE49-F238E27FC236}">
                  <a16:creationId xmlns:a16="http://schemas.microsoft.com/office/drawing/2014/main" id="{039826BE-A5D3-5778-4E5A-20FBAD586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8436" y="805133"/>
              <a:ext cx="1019382" cy="1134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FA80AC2A-46F0-6DF4-BC03-2FC06CBE651E}"/>
              </a:ext>
            </a:extLst>
          </p:cNvPr>
          <p:cNvGrpSpPr/>
          <p:nvPr/>
        </p:nvGrpSpPr>
        <p:grpSpPr>
          <a:xfrm>
            <a:off x="158957" y="2420813"/>
            <a:ext cx="3058510" cy="2259222"/>
            <a:chOff x="27318" y="2420813"/>
            <a:chExt cx="3058510" cy="2259222"/>
          </a:xfrm>
          <a:solidFill>
            <a:schemeClr val="bg2"/>
          </a:solidFill>
        </p:grpSpPr>
        <p:pic>
          <p:nvPicPr>
            <p:cNvPr id="1034" name="Picture 10" descr="logo-uniandes (1) - Biblioteca Universidad Icesi">
              <a:extLst>
                <a:ext uri="{FF2B5EF4-FFF2-40B4-BE49-F238E27FC236}">
                  <a16:creationId xmlns:a16="http://schemas.microsoft.com/office/drawing/2014/main" id="{8D189904-6F6E-A976-DE3C-211F2DE2E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18" y="2666708"/>
              <a:ext cx="2007293" cy="1148956"/>
            </a:xfrm>
            <a:prstGeom prst="rect">
              <a:avLst/>
            </a:prstGeom>
            <a:grpFill/>
          </p:spPr>
        </p:pic>
        <p:pic>
          <p:nvPicPr>
            <p:cNvPr id="1036" name="Picture 12" descr="Kühne Logistics University - Wikipedia">
              <a:extLst>
                <a:ext uri="{FF2B5EF4-FFF2-40B4-BE49-F238E27FC236}">
                  <a16:creationId xmlns:a16="http://schemas.microsoft.com/office/drawing/2014/main" id="{1BCE8EF3-53F5-C192-C354-C19AB79BD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10" y="3481640"/>
              <a:ext cx="1195388" cy="952500"/>
            </a:xfrm>
            <a:prstGeom prst="rect">
              <a:avLst/>
            </a:prstGeom>
            <a:grpFill/>
          </p:spPr>
        </p:pic>
        <p:pic>
          <p:nvPicPr>
            <p:cNvPr id="9" name="Picture 2" descr="Equipo | Red Giro Zero">
              <a:extLst>
                <a:ext uri="{FF2B5EF4-FFF2-40B4-BE49-F238E27FC236}">
                  <a16:creationId xmlns:a16="http://schemas.microsoft.com/office/drawing/2014/main" id="{B57855D9-E9A8-02BA-2C02-7F2094F3C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2731" y="2420813"/>
              <a:ext cx="1093097" cy="1093097"/>
            </a:xfrm>
            <a:prstGeom prst="rect">
              <a:avLst/>
            </a:prstGeom>
            <a:grpFill/>
          </p:spPr>
        </p:pic>
        <p:pic>
          <p:nvPicPr>
            <p:cNvPr id="1040" name="Picture 16" descr="Profile photo of Cristiam Gil">
              <a:extLst>
                <a:ext uri="{FF2B5EF4-FFF2-40B4-BE49-F238E27FC236}">
                  <a16:creationId xmlns:a16="http://schemas.microsoft.com/office/drawing/2014/main" id="{6739F779-E0EA-5CE2-F498-B0C49929E7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9" r="25471" b="39441"/>
            <a:stretch/>
          </p:blipFill>
          <p:spPr bwMode="auto">
            <a:xfrm>
              <a:off x="2053296" y="3586937"/>
              <a:ext cx="1016945" cy="1093098"/>
            </a:xfrm>
            <a:prstGeom prst="rect">
              <a:avLst/>
            </a:prstGeom>
            <a:grpFill/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59FDF71B-1B26-AB9E-B0D0-91E5B9B41186}"/>
              </a:ext>
            </a:extLst>
          </p:cNvPr>
          <p:cNvGrpSpPr/>
          <p:nvPr/>
        </p:nvGrpSpPr>
        <p:grpSpPr>
          <a:xfrm>
            <a:off x="211160" y="5177850"/>
            <a:ext cx="3405630" cy="1093098"/>
            <a:chOff x="211160" y="5177850"/>
            <a:chExt cx="3405630" cy="1093098"/>
          </a:xfrm>
        </p:grpSpPr>
        <p:pic>
          <p:nvPicPr>
            <p:cNvPr id="10" name="Picture 4" descr="Doctorado en Ciencias de la Computación UAT FI">
              <a:extLst>
                <a:ext uri="{FF2B5EF4-FFF2-40B4-BE49-F238E27FC236}">
                  <a16:creationId xmlns:a16="http://schemas.microsoft.com/office/drawing/2014/main" id="{787BCDA2-4883-6FFE-19BB-673B0DBC36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4394" y="5254002"/>
              <a:ext cx="1016946" cy="1016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Maria D. Gracia Autonomous University of Tamaulipas | UAT · Faculty of  Engineering">
              <a:extLst>
                <a:ext uri="{FF2B5EF4-FFF2-40B4-BE49-F238E27FC236}">
                  <a16:creationId xmlns:a16="http://schemas.microsoft.com/office/drawing/2014/main" id="{E0C21387-E05A-9594-926B-BB0E88F23D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3692" y="5177850"/>
              <a:ext cx="1093098" cy="1093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>
              <a:extLst>
                <a:ext uri="{FF2B5EF4-FFF2-40B4-BE49-F238E27FC236}">
                  <a16:creationId xmlns:a16="http://schemas.microsoft.com/office/drawing/2014/main" id="{31E83F38-7138-5A3D-887C-ABD03D6DB0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60" y="5288183"/>
              <a:ext cx="892427" cy="8924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F329419B-E207-64E0-6775-F93F7E711B8A}"/>
              </a:ext>
            </a:extLst>
          </p:cNvPr>
          <p:cNvGrpSpPr/>
          <p:nvPr/>
        </p:nvGrpSpPr>
        <p:grpSpPr>
          <a:xfrm>
            <a:off x="4649885" y="3689176"/>
            <a:ext cx="2918895" cy="1118199"/>
            <a:chOff x="4165335" y="3254606"/>
            <a:chExt cx="2918895" cy="1118199"/>
          </a:xfrm>
        </p:grpSpPr>
        <p:pic>
          <p:nvPicPr>
            <p:cNvPr id="1044" name="Picture 20" descr="Tecnológico de Monterrey - Facultad de Educación">
              <a:extLst>
                <a:ext uri="{FF2B5EF4-FFF2-40B4-BE49-F238E27FC236}">
                  <a16:creationId xmlns:a16="http://schemas.microsoft.com/office/drawing/2014/main" id="{D60F5635-B977-B7FA-58F2-2D75AD026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5335" y="3455187"/>
              <a:ext cx="1902583" cy="697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José-Fernando CAMACHO-VALLEJO | Full time professor and researcher |  Autonomous University of Nuevo León, San Nicolás de los Garza | UANL |  Departamento de Matemáticas | Research profile">
              <a:extLst>
                <a:ext uri="{FF2B5EF4-FFF2-40B4-BE49-F238E27FC236}">
                  <a16:creationId xmlns:a16="http://schemas.microsoft.com/office/drawing/2014/main" id="{836D31AD-F1D2-1B12-8AC6-DAEFE84CA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6031" y="3254606"/>
              <a:ext cx="1118199" cy="1118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5275DB26-73A8-205C-9A26-1A2161D9F2D9}"/>
              </a:ext>
            </a:extLst>
          </p:cNvPr>
          <p:cNvGrpSpPr/>
          <p:nvPr/>
        </p:nvGrpSpPr>
        <p:grpSpPr>
          <a:xfrm>
            <a:off x="8136445" y="871463"/>
            <a:ext cx="3560737" cy="1061858"/>
            <a:chOff x="8117736" y="694187"/>
            <a:chExt cx="3560737" cy="1061858"/>
          </a:xfrm>
        </p:grpSpPr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A14E5EA9-153E-994C-E09A-96B0934AEE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7736" y="717820"/>
              <a:ext cx="1100138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Detalle noticias institucionales">
              <a:extLst>
                <a:ext uri="{FF2B5EF4-FFF2-40B4-BE49-F238E27FC236}">
                  <a16:creationId xmlns:a16="http://schemas.microsoft.com/office/drawing/2014/main" id="{A8BD6E5C-8F33-5DB3-4DA4-84F0DC25C8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63" r="11602"/>
            <a:stretch/>
          </p:blipFill>
          <p:spPr bwMode="auto">
            <a:xfrm>
              <a:off x="9408676" y="717820"/>
              <a:ext cx="1014592" cy="969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Gonzalo Mejía - Director de la Maestría en Analítica Aplicada - Universidad  de La Sabana | LinkedIn">
              <a:extLst>
                <a:ext uri="{FF2B5EF4-FFF2-40B4-BE49-F238E27FC236}">
                  <a16:creationId xmlns:a16="http://schemas.microsoft.com/office/drawing/2014/main" id="{C67F692E-35F0-7471-C3C8-ACCD4E861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3881" y="694187"/>
              <a:ext cx="1014592" cy="1014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3331AAA4-4A32-80FF-011D-12A94EE344E1}"/>
              </a:ext>
            </a:extLst>
          </p:cNvPr>
          <p:cNvGrpSpPr/>
          <p:nvPr/>
        </p:nvGrpSpPr>
        <p:grpSpPr>
          <a:xfrm>
            <a:off x="8724983" y="2470320"/>
            <a:ext cx="2953490" cy="1011320"/>
            <a:chOff x="8662891" y="2131507"/>
            <a:chExt cx="2953490" cy="1011320"/>
          </a:xfrm>
        </p:grpSpPr>
        <p:pic>
          <p:nvPicPr>
            <p:cNvPr id="15" name="Picture 14" descr="Dr. Alice Smith">
              <a:extLst>
                <a:ext uri="{FF2B5EF4-FFF2-40B4-BE49-F238E27FC236}">
                  <a16:creationId xmlns:a16="http://schemas.microsoft.com/office/drawing/2014/main" id="{62A35F4A-324C-D370-1815-CA98EBDA46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1" t="7579" r="9110" b="33454"/>
            <a:stretch/>
          </p:blipFill>
          <p:spPr bwMode="auto">
            <a:xfrm>
              <a:off x="10663881" y="2131507"/>
              <a:ext cx="952500" cy="1011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>
              <a:extLst>
                <a:ext uri="{FF2B5EF4-FFF2-40B4-BE49-F238E27FC236}">
                  <a16:creationId xmlns:a16="http://schemas.microsoft.com/office/drawing/2014/main" id="{0C1508AA-025A-590D-768A-D99AA1A2D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2891" y="2442855"/>
              <a:ext cx="1783128" cy="484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30A03D17-B178-4ABA-D792-DB39A11E72F0}"/>
              </a:ext>
            </a:extLst>
          </p:cNvPr>
          <p:cNvGrpSpPr/>
          <p:nvPr/>
        </p:nvGrpSpPr>
        <p:grpSpPr>
          <a:xfrm>
            <a:off x="4821928" y="5219430"/>
            <a:ext cx="2746852" cy="1118200"/>
            <a:chOff x="4359785" y="4458008"/>
            <a:chExt cx="2746852" cy="1118200"/>
          </a:xfrm>
        </p:grpSpPr>
        <p:pic>
          <p:nvPicPr>
            <p:cNvPr id="18" name="Picture 8" descr="Hulya Yazici Profile">
              <a:extLst>
                <a:ext uri="{FF2B5EF4-FFF2-40B4-BE49-F238E27FC236}">
                  <a16:creationId xmlns:a16="http://schemas.microsoft.com/office/drawing/2014/main" id="{4DB4F473-76A7-B9BC-3254-09CC10584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8437" y="4458008"/>
              <a:ext cx="1118200" cy="111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 descr="Florida Gulf Coast University | Turning Ideas Into Impact">
              <a:extLst>
                <a:ext uri="{FF2B5EF4-FFF2-40B4-BE49-F238E27FC236}">
                  <a16:creationId xmlns:a16="http://schemas.microsoft.com/office/drawing/2014/main" id="{0D035FDA-C270-137A-2407-FB66813284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9785" y="4529130"/>
              <a:ext cx="1513681" cy="648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BBAAA273-8778-3D10-6C83-31AEB5B06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/>
          <a:p>
            <a:fld id="{B1EEA229-0096-49BD-81C1-58B039421B74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464CCFCC-9CEF-558F-5A02-0F7347515EF0}"/>
              </a:ext>
            </a:extLst>
          </p:cNvPr>
          <p:cNvGrpSpPr/>
          <p:nvPr/>
        </p:nvGrpSpPr>
        <p:grpSpPr>
          <a:xfrm>
            <a:off x="8090725" y="3957890"/>
            <a:ext cx="3795433" cy="2222661"/>
            <a:chOff x="8293902" y="3957890"/>
            <a:chExt cx="3795433" cy="2222661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954F6EED-4DD2-8281-3676-E5B2D52FAA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3902" y="4666165"/>
              <a:ext cx="1885361" cy="942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0" descr="Eduardo Lalla-Ruiz - Assistant Professor in Logistics and Operations  Research - University of Twente | LinkedIn">
              <a:extLst>
                <a:ext uri="{FF2B5EF4-FFF2-40B4-BE49-F238E27FC236}">
                  <a16:creationId xmlns:a16="http://schemas.microsoft.com/office/drawing/2014/main" id="{78C4045E-12E7-6568-7BD7-1F3BC2362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0895" y="5100692"/>
              <a:ext cx="1028440" cy="1028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University of Twente Scientist and University Rankings 2023 - AD Scientific  Index 2023">
              <a:extLst>
                <a:ext uri="{FF2B5EF4-FFF2-40B4-BE49-F238E27FC236}">
                  <a16:creationId xmlns:a16="http://schemas.microsoft.com/office/drawing/2014/main" id="{FD0AB424-230B-1CB9-3C41-7719D0C8B1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8" b="10184"/>
            <a:stretch/>
          </p:blipFill>
          <p:spPr bwMode="auto">
            <a:xfrm>
              <a:off x="10102140" y="3996140"/>
              <a:ext cx="830682" cy="961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dr. J.C.W. van Ommeren (Jan-Kees) | University of Twente">
              <a:extLst>
                <a:ext uri="{FF2B5EF4-FFF2-40B4-BE49-F238E27FC236}">
                  <a16:creationId xmlns:a16="http://schemas.microsoft.com/office/drawing/2014/main" id="{0FC275A3-2CA1-8871-2F99-D48EA569A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0895" y="3957890"/>
              <a:ext cx="916947" cy="9169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E455FE08-535A-099F-F879-2C74122CC6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/>
            <a:srcRect l="56299" t="24370" r="28984" b="42271"/>
            <a:stretch/>
          </p:blipFill>
          <p:spPr>
            <a:xfrm>
              <a:off x="10096300" y="5071700"/>
              <a:ext cx="871555" cy="1108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6435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uestro Equipo">
            <a:extLst>
              <a:ext uri="{FF2B5EF4-FFF2-40B4-BE49-F238E27FC236}">
                <a16:creationId xmlns:a16="http://schemas.microsoft.com/office/drawing/2014/main" id="{FCE551F7-E6FF-3FE6-F6E6-B0CF0D793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741" y="884334"/>
            <a:ext cx="1121201" cy="11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ntrevista a investigador Franco Basso en 24 Horas — ISCI : ISCI">
            <a:extLst>
              <a:ext uri="{FF2B5EF4-FFF2-40B4-BE49-F238E27FC236}">
                <a16:creationId xmlns:a16="http://schemas.microsoft.com/office/drawing/2014/main" id="{DB0E777B-DF57-0138-190E-65DD17704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8" r="22999" b="27277"/>
          <a:stretch/>
        </p:blipFill>
        <p:spPr bwMode="auto">
          <a:xfrm>
            <a:off x="2879552" y="884334"/>
            <a:ext cx="1121202" cy="110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Nuestro Equipo">
            <a:extLst>
              <a:ext uri="{FF2B5EF4-FFF2-40B4-BE49-F238E27FC236}">
                <a16:creationId xmlns:a16="http://schemas.microsoft.com/office/drawing/2014/main" id="{4EBB955A-AAC9-A2ED-07D5-0C32F988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06" y="2050385"/>
            <a:ext cx="1139971" cy="113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uestro Equipo">
            <a:extLst>
              <a:ext uri="{FF2B5EF4-FFF2-40B4-BE49-F238E27FC236}">
                <a16:creationId xmlns:a16="http://schemas.microsoft.com/office/drawing/2014/main" id="{0F6A18D1-D52A-D4B5-2F7B-A497AABAA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741" y="2050385"/>
            <a:ext cx="1121201" cy="11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rena Bearzotti - Academia.edu">
            <a:extLst>
              <a:ext uri="{FF2B5EF4-FFF2-40B4-BE49-F238E27FC236}">
                <a16:creationId xmlns:a16="http://schemas.microsoft.com/office/drawing/2014/main" id="{289B5D8D-DDC8-6512-AE76-067EAEF61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06" y="884335"/>
            <a:ext cx="1121201" cy="11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9C3F185-1588-0E89-9196-846F098E5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31" y="911564"/>
            <a:ext cx="2720588" cy="110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gos - Departamento de Construcción USM">
            <a:extLst>
              <a:ext uri="{FF2B5EF4-FFF2-40B4-BE49-F238E27FC236}">
                <a16:creationId xmlns:a16="http://schemas.microsoft.com/office/drawing/2014/main" id="{861DE78C-8607-4EF7-7E20-866D4A6C6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786" y="3654383"/>
            <a:ext cx="1987378" cy="91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Profesores | Diploma en Ingeniería Industrial">
            <a:extLst>
              <a:ext uri="{FF2B5EF4-FFF2-40B4-BE49-F238E27FC236}">
                <a16:creationId xmlns:a16="http://schemas.microsoft.com/office/drawing/2014/main" id="{ED696AAB-8B15-B9E0-743B-97072CDDF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r="37091"/>
          <a:stretch/>
        </p:blipFill>
        <p:spPr bwMode="auto">
          <a:xfrm>
            <a:off x="516655" y="3551718"/>
            <a:ext cx="939552" cy="120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21F13466-EA77-CE18-AE9E-F45AA7CF0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971" y="5068908"/>
            <a:ext cx="1073048" cy="107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erfil Marcela C. González Araya">
            <a:extLst>
              <a:ext uri="{FF2B5EF4-FFF2-40B4-BE49-F238E27FC236}">
                <a16:creationId xmlns:a16="http://schemas.microsoft.com/office/drawing/2014/main" id="{7C6CF9F9-B898-1930-15ED-F048588CD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55" y="5068907"/>
            <a:ext cx="1147223" cy="107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ista previa de imagen">
            <a:extLst>
              <a:ext uri="{FF2B5EF4-FFF2-40B4-BE49-F238E27FC236}">
                <a16:creationId xmlns:a16="http://schemas.microsoft.com/office/drawing/2014/main" id="{FE7C1DEC-8B67-B3B2-3F85-B150B0DAD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37" y="4064112"/>
            <a:ext cx="1582650" cy="118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aniella De Luca - Jefe de carrera Ingeniería Negocios Internacionales  -Campus Santiago - Universidad de Valparaíso | LinkedIn">
            <a:extLst>
              <a:ext uri="{FF2B5EF4-FFF2-40B4-BE49-F238E27FC236}">
                <a16:creationId xmlns:a16="http://schemas.microsoft.com/office/drawing/2014/main" id="{A117FF24-3790-37C5-6DFD-6DA97F640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47" y="4079506"/>
            <a:ext cx="1277222" cy="12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12D57BC4-0BEF-F187-616B-7E7DF77BC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218" y="5356727"/>
            <a:ext cx="1444488" cy="73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ebastián Muñoz Herrera | Facultad de Ingeniería UCSC">
            <a:extLst>
              <a:ext uri="{FF2B5EF4-FFF2-40B4-BE49-F238E27FC236}">
                <a16:creationId xmlns:a16="http://schemas.microsoft.com/office/drawing/2014/main" id="{0FD2ED2B-E5F8-F321-DD8F-E4CEEB79D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718" y="441443"/>
            <a:ext cx="1122698" cy="13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Karol Suchan – Facultad de Ingeniería y Ciencias UDP">
            <a:extLst>
              <a:ext uri="{FF2B5EF4-FFF2-40B4-BE49-F238E27FC236}">
                <a16:creationId xmlns:a16="http://schemas.microsoft.com/office/drawing/2014/main" id="{22319792-D771-F213-88CE-B9C82C087B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52"/>
          <a:stretch/>
        </p:blipFill>
        <p:spPr bwMode="auto">
          <a:xfrm>
            <a:off x="7545769" y="2096515"/>
            <a:ext cx="1216501" cy="102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La ca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DBF630CF-072F-3843-82B6-C75AB2369981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7860" t="5273" r="22296" b="15059"/>
          <a:stretch/>
        </p:blipFill>
        <p:spPr>
          <a:xfrm rot="16200000">
            <a:off x="7575083" y="3492043"/>
            <a:ext cx="1143968" cy="1216502"/>
          </a:xfrm>
          <a:prstGeom prst="rect">
            <a:avLst/>
          </a:prstGeom>
        </p:spPr>
      </p:pic>
      <p:pic>
        <p:nvPicPr>
          <p:cNvPr id="15" name="Imagen 14" descr="Un hombre con traje formal&#10;&#10;Descripción generada automáticamente">
            <a:extLst>
              <a:ext uri="{FF2B5EF4-FFF2-40B4-BE49-F238E27FC236}">
                <a16:creationId xmlns:a16="http://schemas.microsoft.com/office/drawing/2014/main" id="{372C56D4-16C6-0087-EB9C-B96988C9552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2" b="36328"/>
          <a:stretch/>
        </p:blipFill>
        <p:spPr>
          <a:xfrm>
            <a:off x="7538816" y="4784196"/>
            <a:ext cx="1223454" cy="1110120"/>
          </a:xfrm>
          <a:prstGeom prst="rect">
            <a:avLst/>
          </a:prstGeom>
        </p:spPr>
      </p:pic>
      <p:pic>
        <p:nvPicPr>
          <p:cNvPr id="16" name="Picture 2" descr="Claudio Alvarez - Associate Professor - Universidad de los Andes (CL) |  LinkedIn">
            <a:extLst>
              <a:ext uri="{FF2B5EF4-FFF2-40B4-BE49-F238E27FC236}">
                <a16:creationId xmlns:a16="http://schemas.microsoft.com/office/drawing/2014/main" id="{43D9577E-6B80-624B-A2EE-9DC9D4D49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037" y="4147417"/>
            <a:ext cx="1143969" cy="114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Universidad Católica de la Santísima Concepción - Wikipedia, la  enciclopedia libre">
            <a:extLst>
              <a:ext uri="{FF2B5EF4-FFF2-40B4-BE49-F238E27FC236}">
                <a16:creationId xmlns:a16="http://schemas.microsoft.com/office/drawing/2014/main" id="{286BF964-B0DD-B1AB-F9B8-F2452EBBE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034" y="795564"/>
            <a:ext cx="2095397" cy="68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udp-logo-universidad-diego-portales - Espacio Riesco">
            <a:extLst>
              <a:ext uri="{FF2B5EF4-FFF2-40B4-BE49-F238E27FC236}">
                <a16:creationId xmlns:a16="http://schemas.microsoft.com/office/drawing/2014/main" id="{9DCEBFC9-CFBA-65EF-1E63-C8B6252D0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034" y="1859281"/>
            <a:ext cx="2123036" cy="152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uandes">
            <a:extLst>
              <a:ext uri="{FF2B5EF4-FFF2-40B4-BE49-F238E27FC236}">
                <a16:creationId xmlns:a16="http://schemas.microsoft.com/office/drawing/2014/main" id="{1C33ADC6-2810-D5EA-936D-B5928A745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773" y="4354584"/>
            <a:ext cx="1957534" cy="77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D30B22B6-4861-F001-4DAB-F20E30D9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/>
          <a:p>
            <a:fld id="{B1EEA229-0096-49BD-81C1-58B039421B7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68" name="Picture 20">
            <a:extLst>
              <a:ext uri="{FF2B5EF4-FFF2-40B4-BE49-F238E27FC236}">
                <a16:creationId xmlns:a16="http://schemas.microsoft.com/office/drawing/2014/main" id="{829A243D-0127-C7D7-CAD8-4670DB6AE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736" y="2050384"/>
            <a:ext cx="1121201" cy="11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CDD94393-77EC-98C1-B979-13B3D13EF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45" y="2031290"/>
            <a:ext cx="1121202" cy="112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418A43-EDEA-2E5A-8856-682F0E886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338169"/>
          </a:xfrm>
        </p:spPr>
        <p:txBody>
          <a:bodyPr/>
          <a:lstStyle/>
          <a:p>
            <a:r>
              <a:rPr lang="es-ES" dirty="0"/>
              <a:t>INSTITUCIONES chilenas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24308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30783322-3F70-0606-5CBB-98EA85AA4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037844"/>
            <a:ext cx="9144000" cy="546811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948D42-4147-997E-224E-234FAD7DE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338169"/>
          </a:xfrm>
        </p:spPr>
        <p:txBody>
          <a:bodyPr/>
          <a:lstStyle/>
          <a:p>
            <a:r>
              <a:rPr lang="es-ES" dirty="0"/>
              <a:t>ACTIVIDADES REALIZADAS</a:t>
            </a:r>
            <a:endParaRPr lang="es-CL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5E9CF91-62CB-1ECC-9B65-5DB851FE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/>
          <a:p>
            <a:fld id="{B1EEA229-0096-49BD-81C1-58B039421B7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7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1AC9078-83E2-B070-59BC-667327CE8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57753"/>
            <a:ext cx="9767888" cy="5494437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524C175-8A00-9DDB-82C6-B508C595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/>
          <a:p>
            <a:fld id="{B1EEA229-0096-49BD-81C1-58B039421B7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16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 salón de clases&#10;&#10;Descripción generada automáticamente con confianza media">
            <a:extLst>
              <a:ext uri="{FF2B5EF4-FFF2-40B4-BE49-F238E27FC236}">
                <a16:creationId xmlns:a16="http://schemas.microsoft.com/office/drawing/2014/main" id="{5589EC1C-1E23-2C06-9D74-7A5BB7CC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10" y="4274651"/>
            <a:ext cx="4232384" cy="2375529"/>
          </a:xfrm>
          <a:prstGeom prst="rect">
            <a:avLst/>
          </a:prstGeom>
        </p:spPr>
      </p:pic>
      <p:pic>
        <p:nvPicPr>
          <p:cNvPr id="4" name="Imagen 3" descr="Imagen que contiene edificio, grande, alto, edificio de apartamentos&#10;&#10;Descripción generada automáticamente">
            <a:extLst>
              <a:ext uri="{FF2B5EF4-FFF2-40B4-BE49-F238E27FC236}">
                <a16:creationId xmlns:a16="http://schemas.microsoft.com/office/drawing/2014/main" id="{BF5A826E-4E89-570C-1E2E-F411A1B1F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62404" y="3073879"/>
            <a:ext cx="4628172" cy="2597675"/>
          </a:xfrm>
          <a:prstGeom prst="rect">
            <a:avLst/>
          </a:prstGeom>
        </p:spPr>
      </p:pic>
      <p:pic>
        <p:nvPicPr>
          <p:cNvPr id="5" name="Imagen 4" descr="Grupo de personas en un barco&#10;&#10;Descripción generada automáticamente">
            <a:extLst>
              <a:ext uri="{FF2B5EF4-FFF2-40B4-BE49-F238E27FC236}">
                <a16:creationId xmlns:a16="http://schemas.microsoft.com/office/drawing/2014/main" id="{4919DBFD-436B-3305-942E-259AA5423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07" y="700730"/>
            <a:ext cx="5177162" cy="2905809"/>
          </a:xfrm>
          <a:prstGeom prst="rect">
            <a:avLst/>
          </a:prstGeom>
        </p:spPr>
      </p:pic>
      <p:pic>
        <p:nvPicPr>
          <p:cNvPr id="6" name="Imagen 5" descr="Un grupo de hombres vestidos de negro&#10;&#10;Descripción generada automáticamente">
            <a:extLst>
              <a:ext uri="{FF2B5EF4-FFF2-40B4-BE49-F238E27FC236}">
                <a16:creationId xmlns:a16="http://schemas.microsoft.com/office/drawing/2014/main" id="{28590D15-012A-A367-DF06-DF5ADDC67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07" y="4274652"/>
            <a:ext cx="4232384" cy="2375530"/>
          </a:xfrm>
          <a:prstGeom prst="rect">
            <a:avLst/>
          </a:prstGeom>
        </p:spPr>
      </p:pic>
      <p:pic>
        <p:nvPicPr>
          <p:cNvPr id="7" name="Imagen 6" descr="Un grupo de personas en una oficina&#10;&#10;Descripción generada automáticamente">
            <a:extLst>
              <a:ext uri="{FF2B5EF4-FFF2-40B4-BE49-F238E27FC236}">
                <a16:creationId xmlns:a16="http://schemas.microsoft.com/office/drawing/2014/main" id="{4FE6A316-C22E-0FBC-6908-58EE4E4B5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938" y="91559"/>
            <a:ext cx="3335390" cy="1872069"/>
          </a:xfrm>
          <a:prstGeom prst="rect">
            <a:avLst/>
          </a:prstGeom>
        </p:spPr>
      </p:pic>
      <p:pic>
        <p:nvPicPr>
          <p:cNvPr id="9" name="Imagen 8" descr="Una persona con un micrófono en la mano&#10;&#10;Descripción generada automáticamente con confianza baja">
            <a:extLst>
              <a:ext uri="{FF2B5EF4-FFF2-40B4-BE49-F238E27FC236}">
                <a16:creationId xmlns:a16="http://schemas.microsoft.com/office/drawing/2014/main" id="{1DC235B8-028A-14FF-4853-655AA1D161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962" y="2058632"/>
            <a:ext cx="3778930" cy="212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50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grupo de personas de pie en la calle&#10;&#10;Descripción generada automáticamente">
            <a:extLst>
              <a:ext uri="{FF2B5EF4-FFF2-40B4-BE49-F238E27FC236}">
                <a16:creationId xmlns:a16="http://schemas.microsoft.com/office/drawing/2014/main" id="{5C8AAE3F-A40C-BEB2-CD47-A60BB2B6C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814" y="708840"/>
            <a:ext cx="4393125" cy="2465749"/>
          </a:xfrm>
          <a:prstGeom prst="rect">
            <a:avLst/>
          </a:prstGeom>
        </p:spPr>
      </p:pic>
      <p:pic>
        <p:nvPicPr>
          <p:cNvPr id="3" name="Imagen 2" descr="Grupo de personas posando por un foto&#10;&#10;Descripción generada automáticamente">
            <a:extLst>
              <a:ext uri="{FF2B5EF4-FFF2-40B4-BE49-F238E27FC236}">
                <a16:creationId xmlns:a16="http://schemas.microsoft.com/office/drawing/2014/main" id="{CB3E658E-353E-E30D-3253-C44994101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4" y="3220703"/>
            <a:ext cx="3105759" cy="1743183"/>
          </a:xfrm>
          <a:prstGeom prst="rect">
            <a:avLst/>
          </a:prstGeom>
        </p:spPr>
      </p:pic>
      <p:pic>
        <p:nvPicPr>
          <p:cNvPr id="4" name="Imagen 3" descr="Una persona sentada en un escritorio&#10;&#10;Descripción generada automáticamente con confianza media">
            <a:extLst>
              <a:ext uri="{FF2B5EF4-FFF2-40B4-BE49-F238E27FC236}">
                <a16:creationId xmlns:a16="http://schemas.microsoft.com/office/drawing/2014/main" id="{787E0E9C-BEFA-F129-38B1-B81024DD0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721" y="591484"/>
            <a:ext cx="3785248" cy="2211280"/>
          </a:xfrm>
          <a:prstGeom prst="rect">
            <a:avLst/>
          </a:prstGeom>
        </p:spPr>
      </p:pic>
      <p:pic>
        <p:nvPicPr>
          <p:cNvPr id="5" name="Imagen 4" descr="Un grupo de personas con traje formal&#10;&#10;Descripción generada automáticamente">
            <a:extLst>
              <a:ext uri="{FF2B5EF4-FFF2-40B4-BE49-F238E27FC236}">
                <a16:creationId xmlns:a16="http://schemas.microsoft.com/office/drawing/2014/main" id="{6F389F35-AEFD-0519-8B4D-BBD4A54B8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814" y="3429000"/>
            <a:ext cx="4492548" cy="2491847"/>
          </a:xfrm>
          <a:prstGeom prst="rect">
            <a:avLst/>
          </a:prstGeom>
        </p:spPr>
      </p:pic>
      <p:pic>
        <p:nvPicPr>
          <p:cNvPr id="6" name="Imagen 5" descr="Un grupo de personas con traje formal&#10;&#10;Descripción generada automáticamente">
            <a:extLst>
              <a:ext uri="{FF2B5EF4-FFF2-40B4-BE49-F238E27FC236}">
                <a16:creationId xmlns:a16="http://schemas.microsoft.com/office/drawing/2014/main" id="{9514971F-E5F7-E326-29A0-954E0BFC4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5" y="1250412"/>
            <a:ext cx="3103737" cy="1837172"/>
          </a:xfrm>
          <a:prstGeom prst="rect">
            <a:avLst/>
          </a:prstGeom>
        </p:spPr>
      </p:pic>
      <p:pic>
        <p:nvPicPr>
          <p:cNvPr id="7" name="Imagen 6" descr="Un grupo de personas en un salón de clases&#10;&#10;Descripción generada automáticamente">
            <a:extLst>
              <a:ext uri="{FF2B5EF4-FFF2-40B4-BE49-F238E27FC236}">
                <a16:creationId xmlns:a16="http://schemas.microsoft.com/office/drawing/2014/main" id="{FED2D832-1C7F-599E-4256-72C81BDFE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81" y="2992955"/>
            <a:ext cx="3785248" cy="2124564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9552DF9-9BDF-BA29-72BE-7E6C6AEB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/>
          <a:p>
            <a:fld id="{B1EEA229-0096-49BD-81C1-58B039421B7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1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793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3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7" descr="Resultado de imagen para bandera chile"/>
          <p:cNvSpPr>
            <a:spLocks noChangeAspect="1" noChangeArrowheads="1"/>
          </p:cNvSpPr>
          <p:nvPr/>
        </p:nvSpPr>
        <p:spPr bwMode="auto">
          <a:xfrm>
            <a:off x="157744" y="-144429"/>
            <a:ext cx="304729" cy="3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CA61F8B-B1DB-72F5-0A29-4F5EF72D765B}"/>
              </a:ext>
            </a:extLst>
          </p:cNvPr>
          <p:cNvSpPr txBox="1"/>
          <p:nvPr/>
        </p:nvSpPr>
        <p:spPr>
          <a:xfrm>
            <a:off x="5380" y="388943"/>
            <a:ext cx="1161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sz="3200" b="1" dirty="0">
                <a:solidFill>
                  <a:schemeClr val="accent3">
                    <a:lumMod val="75000"/>
                  </a:schemeClr>
                </a:solidFill>
              </a:rPr>
              <a:t>TRANS-PORT 2023</a:t>
            </a:r>
          </a:p>
        </p:txBody>
      </p:sp>
      <p:pic>
        <p:nvPicPr>
          <p:cNvPr id="4" name="Imagen 3" descr="Un grupo de hombres con traje formal&#10;&#10;Descripción generada automáticamente">
            <a:extLst>
              <a:ext uri="{FF2B5EF4-FFF2-40B4-BE49-F238E27FC236}">
                <a16:creationId xmlns:a16="http://schemas.microsoft.com/office/drawing/2014/main" id="{5DC2BC58-B102-BF5E-0D60-F4EAD4173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44" y="996441"/>
            <a:ext cx="4610852" cy="2584959"/>
          </a:xfrm>
          <a:prstGeom prst="rect">
            <a:avLst/>
          </a:prstGeom>
        </p:spPr>
      </p:pic>
      <p:sp>
        <p:nvSpPr>
          <p:cNvPr id="10" name="AutoShape 2">
            <a:extLst>
              <a:ext uri="{FF2B5EF4-FFF2-40B4-BE49-F238E27FC236}">
                <a16:creationId xmlns:a16="http://schemas.microsoft.com/office/drawing/2014/main" id="{37E33EF0-9B58-A38C-B387-E249E52CD0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3" name="Imagen 1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7040DD0E-B18E-23F9-93FA-B5D02DDCA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744" y="3675572"/>
            <a:ext cx="4595483" cy="2584959"/>
          </a:xfrm>
          <a:prstGeom prst="rect">
            <a:avLst/>
          </a:prstGeom>
        </p:spPr>
      </p:pic>
      <p:pic>
        <p:nvPicPr>
          <p:cNvPr id="15" name="Imagen 14" descr="Una pantalla de televisión encendida&#10;&#10;Descripción generada automáticamente con confianza media">
            <a:extLst>
              <a:ext uri="{FF2B5EF4-FFF2-40B4-BE49-F238E27FC236}">
                <a16:creationId xmlns:a16="http://schemas.microsoft.com/office/drawing/2014/main" id="{B9A724A8-236C-C08C-E226-7F54FA89D9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3658" y="160301"/>
            <a:ext cx="4155065" cy="3116299"/>
          </a:xfrm>
          <a:prstGeom prst="rect">
            <a:avLst/>
          </a:prstGeom>
        </p:spPr>
      </p:pic>
      <p:pic>
        <p:nvPicPr>
          <p:cNvPr id="1028" name="Picture 4" descr="No alternative text description for this image">
            <a:extLst>
              <a:ext uri="{FF2B5EF4-FFF2-40B4-BE49-F238E27FC236}">
                <a16:creationId xmlns:a16="http://schemas.microsoft.com/office/drawing/2014/main" id="{B2BAEABE-1866-D001-74EC-9DE58E31F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042" y="3496264"/>
            <a:ext cx="6011681" cy="313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D4B3EDC-4709-238F-571D-95FD5AA9F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229-0096-49BD-81C1-58B039421B7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40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  <a:latin typeface="+mj-lt"/>
              </a:rPr>
              <a:t>Concepto de torre de control (VWT)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1024128" y="2286000"/>
            <a:ext cx="6007027" cy="402336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1600" dirty="0" err="1">
                <a:solidFill>
                  <a:srgbClr val="FFFFFF"/>
                </a:solidFill>
              </a:rPr>
              <a:t>Digitalización</a:t>
            </a:r>
            <a:r>
              <a:rPr lang="en-US" sz="1600" dirty="0">
                <a:solidFill>
                  <a:srgbClr val="FFFFFF"/>
                </a:solidFill>
              </a:rPr>
              <a:t> + </a:t>
            </a:r>
            <a:r>
              <a:rPr lang="en-US" sz="1600" dirty="0" err="1">
                <a:solidFill>
                  <a:srgbClr val="FFFFFF"/>
                </a:solidFill>
              </a:rPr>
              <a:t>Colaboración</a:t>
            </a:r>
            <a:r>
              <a:rPr lang="en-US" sz="1600" dirty="0">
                <a:solidFill>
                  <a:srgbClr val="FFFFFF"/>
                </a:solidFill>
              </a:rPr>
              <a:t> + </a:t>
            </a:r>
            <a:r>
              <a:rPr lang="en-US" sz="1600" dirty="0" err="1">
                <a:solidFill>
                  <a:srgbClr val="FFFFFF"/>
                </a:solidFill>
              </a:rPr>
              <a:t>Neutralidad</a:t>
            </a:r>
            <a:endParaRPr lang="en-US" sz="1600" dirty="0">
              <a:solidFill>
                <a:srgbClr val="FFFF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 err="1">
                <a:solidFill>
                  <a:srgbClr val="FFFFFF"/>
                </a:solidFill>
              </a:rPr>
              <a:t>Aumenta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el</a:t>
            </a:r>
            <a:r>
              <a:rPr lang="en-US" sz="1600" dirty="0">
                <a:solidFill>
                  <a:srgbClr val="FFFFFF"/>
                </a:solidFill>
              </a:rPr>
              <a:t> valor </a:t>
            </a:r>
            <a:r>
              <a:rPr lang="en-US" sz="1600" dirty="0" err="1">
                <a:solidFill>
                  <a:srgbClr val="FFFFFF"/>
                </a:solidFill>
              </a:rPr>
              <a:t>económico</a:t>
            </a:r>
            <a:r>
              <a:rPr lang="en-US" sz="1600" dirty="0">
                <a:solidFill>
                  <a:srgbClr val="FFFFFF"/>
                </a:solidFill>
              </a:rPr>
              <a:t> y social:</a:t>
            </a:r>
          </a:p>
          <a:p>
            <a:pPr marL="630936" lvl="1" indent="-4572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FFFF"/>
                </a:solidFill>
              </a:rPr>
              <a:t>Capital Social (</a:t>
            </a:r>
            <a:r>
              <a:rPr lang="en-US" sz="1600" dirty="0" err="1">
                <a:solidFill>
                  <a:srgbClr val="FFFFFF"/>
                </a:solidFill>
              </a:rPr>
              <a:t>Intelectual</a:t>
            </a:r>
            <a:r>
              <a:rPr lang="en-US" sz="1600" dirty="0">
                <a:solidFill>
                  <a:srgbClr val="FFFFFF"/>
                </a:solidFill>
              </a:rPr>
              <a:t>, social, </a:t>
            </a:r>
            <a:r>
              <a:rPr lang="en-US" sz="1600" dirty="0" err="1">
                <a:solidFill>
                  <a:srgbClr val="FFFFFF"/>
                </a:solidFill>
              </a:rPr>
              <a:t>ambiental</a:t>
            </a:r>
            <a:r>
              <a:rPr lang="en-US" sz="1600" dirty="0">
                <a:solidFill>
                  <a:srgbClr val="FFFFFF"/>
                </a:solidFill>
              </a:rPr>
              <a:t>, etc.)</a:t>
            </a:r>
          </a:p>
          <a:p>
            <a:pPr marL="630936" lvl="1" indent="-4572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FFFF"/>
                </a:solidFill>
              </a:rPr>
              <a:t>Capital </a:t>
            </a:r>
            <a:r>
              <a:rPr lang="en-US" sz="1600" dirty="0" err="1">
                <a:solidFill>
                  <a:srgbClr val="FFFFFF"/>
                </a:solidFill>
              </a:rPr>
              <a:t>Económico</a:t>
            </a:r>
            <a:r>
              <a:rPr lang="en-US" sz="1600" dirty="0">
                <a:solidFill>
                  <a:srgbClr val="FFFFFF"/>
                </a:solidFill>
              </a:rPr>
              <a:t> (</a:t>
            </a:r>
            <a:r>
              <a:rPr lang="en-US" sz="1600" dirty="0" err="1">
                <a:solidFill>
                  <a:srgbClr val="FFFFFF"/>
                </a:solidFill>
              </a:rPr>
              <a:t>Riqueza</a:t>
            </a:r>
            <a:r>
              <a:rPr lang="en-US" sz="1600" dirty="0">
                <a:solidFill>
                  <a:srgbClr val="FFFFFF"/>
                </a:solidFill>
              </a:rPr>
              <a:t>, ROI, </a:t>
            </a:r>
            <a:r>
              <a:rPr lang="en-US" sz="1600" dirty="0" err="1">
                <a:solidFill>
                  <a:srgbClr val="FFFFFF"/>
                </a:solidFill>
              </a:rPr>
              <a:t>ganancia</a:t>
            </a:r>
            <a:r>
              <a:rPr lang="en-US" sz="1600" dirty="0">
                <a:solidFill>
                  <a:srgbClr val="FFFFFF"/>
                </a:solidFill>
              </a:rPr>
              <a:t>, etc.)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err="1">
                <a:solidFill>
                  <a:srgbClr val="FFFFFF"/>
                </a:solidFill>
              </a:rPr>
              <a:t>Sólida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justificación</a:t>
            </a:r>
            <a:r>
              <a:rPr lang="en-US" sz="1600" dirty="0">
                <a:solidFill>
                  <a:srgbClr val="FFFFFF"/>
                </a:solidFill>
              </a:rPr>
              <a:t> para la </a:t>
            </a:r>
            <a:r>
              <a:rPr lang="en-US" sz="1600" dirty="0" err="1">
                <a:solidFill>
                  <a:srgbClr val="FFFFFF"/>
                </a:solidFill>
              </a:rPr>
              <a:t>colaboración</a:t>
            </a:r>
            <a:r>
              <a:rPr lang="en-US" sz="1600" dirty="0">
                <a:solidFill>
                  <a:srgbClr val="FFFFFF"/>
                </a:solidFill>
              </a:rPr>
              <a:t> y </a:t>
            </a:r>
            <a:r>
              <a:rPr lang="en-US" sz="1600" dirty="0" err="1">
                <a:solidFill>
                  <a:srgbClr val="FFFFFF"/>
                </a:solidFill>
              </a:rPr>
              <a:t>digitalización</a:t>
            </a:r>
            <a:r>
              <a:rPr lang="en-US" sz="1600" dirty="0">
                <a:solidFill>
                  <a:srgbClr val="FFFFFF"/>
                </a:solidFill>
              </a:rPr>
              <a:t> de </a:t>
            </a:r>
            <a:r>
              <a:rPr lang="en-US" sz="1600" dirty="0" err="1">
                <a:solidFill>
                  <a:srgbClr val="FFFFFF"/>
                </a:solidFill>
              </a:rPr>
              <a:t>todos</a:t>
            </a:r>
            <a:r>
              <a:rPr lang="en-US" sz="1600" dirty="0">
                <a:solidFill>
                  <a:srgbClr val="FFFFFF"/>
                </a:solidFill>
              </a:rPr>
              <a:t> los </a:t>
            </a:r>
            <a:r>
              <a:rPr lang="en-US" sz="1600" dirty="0" err="1">
                <a:solidFill>
                  <a:srgbClr val="FFFFFF"/>
                </a:solidFill>
              </a:rPr>
              <a:t>sistemas</a:t>
            </a:r>
            <a:r>
              <a:rPr lang="en-US" sz="1600" dirty="0">
                <a:solidFill>
                  <a:srgbClr val="FFFFFF"/>
                </a:solidFill>
              </a:rPr>
              <a:t> de la </a:t>
            </a:r>
            <a:r>
              <a:rPr lang="en-US" sz="1600" dirty="0" err="1">
                <a:solidFill>
                  <a:srgbClr val="FFFFFF"/>
                </a:solidFill>
              </a:rPr>
              <a:t>cadena</a:t>
            </a:r>
            <a:r>
              <a:rPr lang="en-US" sz="1600" dirty="0">
                <a:solidFill>
                  <a:srgbClr val="FFFFFF"/>
                </a:solidFill>
              </a:rPr>
              <a:t> de </a:t>
            </a:r>
            <a:r>
              <a:rPr lang="en-US" sz="1600" dirty="0" err="1">
                <a:solidFill>
                  <a:srgbClr val="FFFFFF"/>
                </a:solidFill>
              </a:rPr>
              <a:t>suministro</a:t>
            </a:r>
            <a:r>
              <a:rPr lang="en-US" sz="1600" dirty="0">
                <a:solidFill>
                  <a:srgbClr val="FFFFFF"/>
                </a:solidFill>
              </a:rPr>
              <a:t> end-to-end.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err="1">
                <a:solidFill>
                  <a:srgbClr val="FFFFFF"/>
                </a:solidFill>
              </a:rPr>
              <a:t>Ambiente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logístico</a:t>
            </a:r>
            <a:r>
              <a:rPr lang="en-US" sz="1600" dirty="0">
                <a:solidFill>
                  <a:srgbClr val="FFFFFF"/>
                </a:solidFill>
              </a:rPr>
              <a:t> &gt; VWT &gt; Sistema </a:t>
            </a:r>
            <a:r>
              <a:rPr lang="en-US" sz="1600" dirty="0" err="1">
                <a:solidFill>
                  <a:srgbClr val="FFFFFF"/>
                </a:solidFill>
              </a:rPr>
              <a:t>logístico</a:t>
            </a:r>
            <a:r>
              <a:rPr lang="en-US" sz="1600" dirty="0">
                <a:solidFill>
                  <a:srgbClr val="FFFFFF"/>
                </a:solidFill>
              </a:rPr>
              <a:t> portuario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err="1">
                <a:solidFill>
                  <a:srgbClr val="FFFFFF"/>
                </a:solidFill>
              </a:rPr>
              <a:t>Impactos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cuantificables</a:t>
            </a:r>
            <a:r>
              <a:rPr lang="en-US" sz="1600" dirty="0">
                <a:solidFill>
                  <a:srgbClr val="FFFFFF"/>
                </a:solidFill>
              </a:rPr>
              <a:t>:</a:t>
            </a:r>
          </a:p>
          <a:p>
            <a:pPr marL="630936" lvl="1" indent="-45720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rgbClr val="FFFFFF"/>
                </a:solidFill>
              </a:rPr>
              <a:t>Reducen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pérdidas</a:t>
            </a:r>
            <a:r>
              <a:rPr lang="en-US" sz="1600" dirty="0">
                <a:solidFill>
                  <a:srgbClr val="FFFFFF"/>
                </a:solidFill>
              </a:rPr>
              <a:t> (</a:t>
            </a:r>
            <a:r>
              <a:rPr lang="en-US" sz="1600" dirty="0" err="1">
                <a:solidFill>
                  <a:srgbClr val="FFFFFF"/>
                </a:solidFill>
              </a:rPr>
              <a:t>robos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seguridad</a:t>
            </a:r>
            <a:r>
              <a:rPr lang="en-US" sz="1600" dirty="0">
                <a:solidFill>
                  <a:srgbClr val="FFFFFF"/>
                </a:solidFill>
              </a:rPr>
              <a:t>, etc.)</a:t>
            </a:r>
          </a:p>
          <a:p>
            <a:pPr marL="630936" lvl="1" indent="-45720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rgbClr val="FFFFFF"/>
                </a:solidFill>
              </a:rPr>
              <a:t>Retrasos</a:t>
            </a:r>
            <a:r>
              <a:rPr lang="en-US" sz="1600" dirty="0">
                <a:solidFill>
                  <a:srgbClr val="FFFFFF"/>
                </a:solidFill>
              </a:rPr>
              <a:t> (Fulfillment)</a:t>
            </a:r>
          </a:p>
          <a:p>
            <a:pPr marL="630936" lvl="1" indent="-4572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FFFF"/>
                </a:solidFill>
              </a:rPr>
              <a:t>Costos (</a:t>
            </a:r>
            <a:r>
              <a:rPr lang="en-US" sz="1600" dirty="0" err="1">
                <a:solidFill>
                  <a:srgbClr val="FFFFFF"/>
                </a:solidFill>
              </a:rPr>
              <a:t>Minimiza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extracostos</a:t>
            </a:r>
            <a:r>
              <a:rPr lang="en-US" sz="1600" dirty="0">
                <a:solidFill>
                  <a:srgbClr val="FFFFFF"/>
                </a:solidFill>
              </a:rPr>
              <a:t>)</a:t>
            </a:r>
          </a:p>
          <a:p>
            <a:pPr marL="630936" lvl="1" indent="-45720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rgbClr val="FFFFFF"/>
                </a:solidFill>
              </a:rPr>
              <a:t>Emisiones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efecto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invernadero</a:t>
            </a:r>
            <a:r>
              <a:rPr lang="en-US" sz="1600" dirty="0">
                <a:solidFill>
                  <a:srgbClr val="FFFFFF"/>
                </a:solidFill>
              </a:rPr>
              <a:t> (</a:t>
            </a:r>
            <a:r>
              <a:rPr lang="en-US" sz="1600" dirty="0" err="1">
                <a:solidFill>
                  <a:srgbClr val="FFFFFF"/>
                </a:solidFill>
              </a:rPr>
              <a:t>Movimientos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productivos</a:t>
            </a:r>
            <a:r>
              <a:rPr lang="en-US" sz="1600" dirty="0">
                <a:solidFill>
                  <a:srgbClr val="FFFFFF"/>
                </a:solidFill>
              </a:rPr>
              <a:t>, sin </a:t>
            </a:r>
            <a:r>
              <a:rPr lang="en-US" sz="1600" dirty="0" err="1">
                <a:solidFill>
                  <a:srgbClr val="FFFFFF"/>
                </a:solidFill>
              </a:rPr>
              <a:t>congestión</a:t>
            </a:r>
            <a:r>
              <a:rPr lang="en-US" sz="1600" dirty="0">
                <a:solidFill>
                  <a:srgbClr val="FFFFFF"/>
                </a:solidFill>
              </a:rPr>
              <a:t> vehicular, </a:t>
            </a:r>
            <a:r>
              <a:rPr lang="en-US" sz="1600" dirty="0" err="1">
                <a:solidFill>
                  <a:srgbClr val="FFFFFF"/>
                </a:solidFill>
              </a:rPr>
              <a:t>compartir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activos</a:t>
            </a:r>
            <a:r>
              <a:rPr lang="en-US" sz="1600" dirty="0">
                <a:solidFill>
                  <a:srgbClr val="FFFFFF"/>
                </a:solidFill>
              </a:rPr>
              <a:t>)</a:t>
            </a:r>
          </a:p>
        </p:txBody>
      </p:sp>
      <p:pic>
        <p:nvPicPr>
          <p:cNvPr id="7" name="Picture 6" descr="Calculadora, lápiz, brújula, dinero y un papel con gráficos impresos en él">
            <a:extLst>
              <a:ext uri="{FF2B5EF4-FFF2-40B4-BE49-F238E27FC236}">
                <a16:creationId xmlns:a16="http://schemas.microsoft.com/office/drawing/2014/main" id="{E253D45D-4E0F-D167-AE3F-AA142B2A43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30" r="27507" b="-1"/>
          <a:stretch/>
        </p:blipFill>
        <p:spPr>
          <a:xfrm>
            <a:off x="7552266" y="10"/>
            <a:ext cx="4639734" cy="685799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>
                <a:solidFill>
                  <a:srgbClr val="FFFFFF"/>
                </a:solidFill>
              </a:rPr>
              <a:pPr algn="l" defTabSz="914400">
                <a:spcAft>
                  <a:spcPts val="600"/>
                </a:spcAft>
              </a:pPr>
              <a:t>14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19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atrón de fondo&#10;&#10;Descripción generada automáticamente">
            <a:extLst>
              <a:ext uri="{FF2B5EF4-FFF2-40B4-BE49-F238E27FC236}">
                <a16:creationId xmlns:a16="http://schemas.microsoft.com/office/drawing/2014/main" id="{F01A5464-9B9C-45E1-F804-1CA03E11E0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709" r="-1" b="-1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Puntos débiles de los propietarios de la carga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4971371" y="643467"/>
            <a:ext cx="6574112" cy="5571066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1500" dirty="0"/>
              <a:t>Falta de </a:t>
            </a:r>
            <a:r>
              <a:rPr lang="en-US" sz="1500" dirty="0" err="1"/>
              <a:t>visibilidad</a:t>
            </a:r>
            <a:r>
              <a:rPr lang="en-US" sz="1500" dirty="0"/>
              <a:t> &gt;&gt;”</a:t>
            </a:r>
            <a:r>
              <a:rPr lang="en-US" sz="1500" dirty="0" err="1"/>
              <a:t>Surgen</a:t>
            </a:r>
            <a:r>
              <a:rPr lang="en-US" sz="1500" dirty="0"/>
              <a:t> </a:t>
            </a:r>
            <a:r>
              <a:rPr lang="en-US" sz="1500" dirty="0" err="1"/>
              <a:t>perturbaciones</a:t>
            </a:r>
            <a:r>
              <a:rPr lang="en-US" sz="1500" dirty="0"/>
              <a:t> e </a:t>
            </a:r>
            <a:r>
              <a:rPr lang="en-US" sz="1500" dirty="0" err="1"/>
              <a:t>interrupciones</a:t>
            </a:r>
            <a:r>
              <a:rPr lang="en-US" sz="1500" dirty="0"/>
              <a:t>”&gt;&gt;Red </a:t>
            </a:r>
            <a:r>
              <a:rPr lang="en-US" sz="1500" dirty="0" err="1"/>
              <a:t>logística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Falta de </a:t>
            </a:r>
            <a:r>
              <a:rPr lang="en-US" sz="1500" dirty="0" err="1"/>
              <a:t>disponibilidad</a:t>
            </a:r>
            <a:r>
              <a:rPr lang="en-US" sz="1500" dirty="0"/>
              <a:t> de </a:t>
            </a:r>
            <a:r>
              <a:rPr lang="en-US" sz="1500" dirty="0" err="1"/>
              <a:t>contenedores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Retrasos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origen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Salidas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blanco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Horarios</a:t>
            </a:r>
            <a:r>
              <a:rPr lang="en-US" sz="1500" dirty="0"/>
              <a:t>/</a:t>
            </a:r>
            <a:r>
              <a:rPr lang="en-US" sz="1500" dirty="0" err="1"/>
              <a:t>duración</a:t>
            </a:r>
            <a:r>
              <a:rPr lang="en-US" sz="1500" dirty="0"/>
              <a:t> de </a:t>
            </a:r>
            <a:r>
              <a:rPr lang="en-US" sz="1500" dirty="0" err="1"/>
              <a:t>servicios</a:t>
            </a:r>
            <a:r>
              <a:rPr lang="en-US" sz="1500" dirty="0"/>
              <a:t> de </a:t>
            </a:r>
            <a:r>
              <a:rPr lang="en-US" sz="1500" dirty="0" err="1"/>
              <a:t>transporte</a:t>
            </a:r>
            <a:r>
              <a:rPr lang="en-US" sz="1500" dirty="0"/>
              <a:t> </a:t>
            </a:r>
            <a:r>
              <a:rPr lang="en-US" sz="1500" dirty="0" err="1"/>
              <a:t>inexactos</a:t>
            </a:r>
            <a:r>
              <a:rPr lang="en-US" sz="1500" dirty="0"/>
              <a:t> y/u </a:t>
            </a:r>
            <a:r>
              <a:rPr lang="en-US" sz="1500" dirty="0" err="1"/>
              <a:t>obsoletos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Actualización</a:t>
            </a:r>
            <a:r>
              <a:rPr lang="en-US" sz="1500" dirty="0"/>
              <a:t> de </a:t>
            </a:r>
            <a:r>
              <a:rPr lang="en-US" sz="1500" dirty="0" err="1"/>
              <a:t>datos</a:t>
            </a:r>
            <a:r>
              <a:rPr lang="en-US" sz="1500" dirty="0"/>
              <a:t> solo días </a:t>
            </a:r>
            <a:r>
              <a:rPr lang="en-US" sz="1500" dirty="0" err="1"/>
              <a:t>previos</a:t>
            </a:r>
            <a:r>
              <a:rPr lang="en-US" sz="1500" dirty="0"/>
              <a:t> de la </a:t>
            </a:r>
            <a:r>
              <a:rPr lang="en-US" sz="1500" dirty="0" err="1"/>
              <a:t>llegada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Falta de </a:t>
            </a:r>
            <a:r>
              <a:rPr lang="en-US" sz="1500" dirty="0" err="1"/>
              <a:t>datos</a:t>
            </a:r>
            <a:r>
              <a:rPr lang="en-US" sz="1500" dirty="0"/>
              <a:t> </a:t>
            </a:r>
            <a:r>
              <a:rPr lang="en-US" sz="1500" dirty="0" err="1"/>
              <a:t>sobre</a:t>
            </a:r>
            <a:r>
              <a:rPr lang="en-US" sz="1500" dirty="0"/>
              <a:t> la </a:t>
            </a:r>
            <a:r>
              <a:rPr lang="en-US" sz="1500" dirty="0" err="1"/>
              <a:t>ubicación</a:t>
            </a:r>
            <a:r>
              <a:rPr lang="en-US" sz="1500" dirty="0"/>
              <a:t> de la carga y </a:t>
            </a:r>
            <a:r>
              <a:rPr lang="en-US" sz="1500" dirty="0" err="1"/>
              <a:t>el</a:t>
            </a:r>
            <a:r>
              <a:rPr lang="en-US" sz="1500" dirty="0"/>
              <a:t> </a:t>
            </a:r>
            <a:r>
              <a:rPr lang="en-US" sz="1500" dirty="0" err="1"/>
              <a:t>transporte</a:t>
            </a:r>
            <a:r>
              <a:rPr lang="en-US" sz="1500" dirty="0"/>
              <a:t>, </a:t>
            </a:r>
            <a:r>
              <a:rPr lang="en-US" sz="1500" dirty="0" err="1"/>
              <a:t>además</a:t>
            </a:r>
            <a:r>
              <a:rPr lang="en-US" sz="1500" dirty="0"/>
              <a:t> de ETA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Congestión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diversos</a:t>
            </a:r>
            <a:r>
              <a:rPr lang="en-US" sz="1500" dirty="0"/>
              <a:t> puntos del </a:t>
            </a:r>
            <a:r>
              <a:rPr lang="en-US" sz="1500" dirty="0" err="1"/>
              <a:t>sistema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Escasez</a:t>
            </a:r>
            <a:r>
              <a:rPr lang="en-US" sz="1500" dirty="0"/>
              <a:t> de </a:t>
            </a:r>
            <a:r>
              <a:rPr lang="en-US" sz="1500" dirty="0" err="1"/>
              <a:t>capacidad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nodos</a:t>
            </a:r>
            <a:r>
              <a:rPr lang="en-US" sz="1500" dirty="0"/>
              <a:t> de </a:t>
            </a:r>
            <a:r>
              <a:rPr lang="en-US" sz="1500" dirty="0" err="1"/>
              <a:t>transporte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Incertidumbre</a:t>
            </a:r>
            <a:r>
              <a:rPr lang="en-US" sz="1500" dirty="0"/>
              <a:t> </a:t>
            </a:r>
            <a:r>
              <a:rPr lang="en-US" sz="1500" dirty="0" err="1"/>
              <a:t>sobre</a:t>
            </a:r>
            <a:r>
              <a:rPr lang="en-US" sz="1500" dirty="0"/>
              <a:t> </a:t>
            </a:r>
            <a:r>
              <a:rPr lang="en-US" sz="1500" dirty="0" err="1"/>
              <a:t>el</a:t>
            </a:r>
            <a:r>
              <a:rPr lang="en-US" sz="1500" dirty="0"/>
              <a:t> </a:t>
            </a:r>
            <a:r>
              <a:rPr lang="en-US" sz="1500" dirty="0" err="1"/>
              <a:t>impacto</a:t>
            </a:r>
            <a:r>
              <a:rPr lang="en-US" sz="1500" dirty="0"/>
              <a:t> de las </a:t>
            </a:r>
            <a:r>
              <a:rPr lang="en-US" sz="1500" dirty="0" err="1"/>
              <a:t>perturbaciones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Emisiones</a:t>
            </a:r>
            <a:r>
              <a:rPr lang="en-US" sz="1500" dirty="0"/>
              <a:t> de GEI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Falta de </a:t>
            </a:r>
            <a:r>
              <a:rPr lang="en-US" sz="1500" dirty="0" err="1"/>
              <a:t>información</a:t>
            </a:r>
            <a:r>
              <a:rPr lang="en-US" sz="1500" dirty="0"/>
              <a:t> </a:t>
            </a:r>
            <a:r>
              <a:rPr lang="en-US" sz="1500" dirty="0" err="1"/>
              <a:t>sobre</a:t>
            </a:r>
            <a:r>
              <a:rPr lang="en-US" sz="1500" dirty="0"/>
              <a:t> </a:t>
            </a:r>
            <a:r>
              <a:rPr lang="en-US" sz="1500" dirty="0" err="1"/>
              <a:t>eventos</a:t>
            </a:r>
            <a:r>
              <a:rPr lang="en-US" sz="1500" dirty="0"/>
              <a:t> </a:t>
            </a:r>
            <a:r>
              <a:rPr lang="en-US" sz="1500" dirty="0" err="1"/>
              <a:t>disruptivos</a:t>
            </a:r>
            <a:r>
              <a:rPr lang="en-US" sz="1500" dirty="0"/>
              <a:t> </a:t>
            </a:r>
            <a:r>
              <a:rPr lang="en-US" sz="1500" dirty="0" err="1"/>
              <a:t>como</a:t>
            </a:r>
            <a:r>
              <a:rPr lang="en-US" sz="1500" dirty="0"/>
              <a:t> </a:t>
            </a:r>
            <a:r>
              <a:rPr lang="en-US" sz="1500" dirty="0" err="1"/>
              <a:t>desastres</a:t>
            </a:r>
            <a:r>
              <a:rPr lang="en-US" sz="1500" dirty="0"/>
              <a:t> naturales, </a:t>
            </a:r>
            <a:r>
              <a:rPr lang="en-US" sz="1500" dirty="0" err="1"/>
              <a:t>ajustes</a:t>
            </a:r>
            <a:r>
              <a:rPr lang="en-US" sz="1500" dirty="0"/>
              <a:t> </a:t>
            </a:r>
            <a:r>
              <a:rPr lang="en-US" sz="1500" dirty="0" err="1"/>
              <a:t>climáticos</a:t>
            </a:r>
            <a:r>
              <a:rPr lang="en-US" sz="1500" dirty="0"/>
              <a:t> y </a:t>
            </a:r>
            <a:r>
              <a:rPr lang="en-US" sz="1500" dirty="0" err="1"/>
              <a:t>conflictos</a:t>
            </a:r>
            <a:r>
              <a:rPr lang="en-US" sz="1500" dirty="0"/>
              <a:t> </a:t>
            </a:r>
            <a:r>
              <a:rPr lang="en-US" sz="1500" dirty="0" err="1"/>
              <a:t>laborales</a:t>
            </a:r>
            <a:r>
              <a:rPr lang="en-US" sz="15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Estudios</a:t>
            </a:r>
            <a:r>
              <a:rPr lang="en-US" sz="1500" dirty="0"/>
              <a:t> </a:t>
            </a:r>
            <a:r>
              <a:rPr lang="en-US" sz="1500" dirty="0" err="1"/>
              <a:t>cifran</a:t>
            </a:r>
            <a:r>
              <a:rPr lang="en-US" sz="1500" dirty="0"/>
              <a:t> entre un 30% y 40% </a:t>
            </a:r>
            <a:r>
              <a:rPr lang="en-US" sz="1500" dirty="0" err="1"/>
              <a:t>el</a:t>
            </a:r>
            <a:r>
              <a:rPr lang="en-US" sz="1500" dirty="0"/>
              <a:t> </a:t>
            </a:r>
            <a:r>
              <a:rPr lang="en-US" sz="1500" dirty="0" err="1"/>
              <a:t>porcentaje</a:t>
            </a:r>
            <a:r>
              <a:rPr lang="en-US" sz="1500" dirty="0"/>
              <a:t> de </a:t>
            </a:r>
            <a:r>
              <a:rPr lang="en-US" sz="1500" dirty="0" err="1"/>
              <a:t>extracostos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el</a:t>
            </a:r>
            <a:r>
              <a:rPr lang="en-US" sz="1500" dirty="0"/>
              <a:t> </a:t>
            </a:r>
            <a:r>
              <a:rPr lang="en-US" sz="1500" dirty="0" err="1"/>
              <a:t>costo</a:t>
            </a:r>
            <a:r>
              <a:rPr lang="en-US" sz="1500" dirty="0"/>
              <a:t> </a:t>
            </a:r>
            <a:r>
              <a:rPr lang="en-US" sz="1500" dirty="0" err="1"/>
              <a:t>logístico</a:t>
            </a:r>
            <a:r>
              <a:rPr lang="en-US" sz="1500" dirty="0"/>
              <a:t> total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68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338169"/>
          </a:xfrm>
        </p:spPr>
        <p:txBody>
          <a:bodyPr/>
          <a:lstStyle/>
          <a:p>
            <a:r>
              <a:rPr lang="es-ES" dirty="0"/>
              <a:t>La causa fundamental de los desafíos</a:t>
            </a:r>
            <a:endParaRPr lang="es-CL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070" y="6452190"/>
            <a:ext cx="560637" cy="365125"/>
          </a:xfrm>
        </p:spPr>
        <p:txBody>
          <a:bodyPr/>
          <a:lstStyle/>
          <a:p>
            <a:fld id="{B1EEA229-0096-49BD-81C1-58B039421B74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9DC8F4B-8206-1181-1320-64164E2383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728485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6272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Etapas para la logística 5.0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B5E6A0B6-4753-5F40-CD19-A5ADF9B0B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92" t="32381" r="2094" b="7442"/>
          <a:stretch/>
        </p:blipFill>
        <p:spPr>
          <a:xfrm>
            <a:off x="86833" y="407506"/>
            <a:ext cx="7679798" cy="4324413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B6CE37F-ECE9-8379-CDBC-0D83D35D5DB3}"/>
              </a:ext>
            </a:extLst>
          </p:cNvPr>
          <p:cNvSpPr/>
          <p:nvPr/>
        </p:nvSpPr>
        <p:spPr>
          <a:xfrm>
            <a:off x="1043609" y="5003022"/>
            <a:ext cx="9995452" cy="14474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Logística 5.0 es una combinación de capital humano, procesos, </a:t>
            </a:r>
            <a:r>
              <a:rPr lang="es-ES" dirty="0" err="1"/>
              <a:t>big</a:t>
            </a:r>
            <a:r>
              <a:rPr lang="es-ES" dirty="0"/>
              <a:t> data y software de inteligencia artificial, en la cual los principales desafíos son la capacitación de las personas y el input de información precisa y certera, con el objetivo de lograr pronósticos más certeros que redundarán en clientes más satisfechos. </a:t>
            </a:r>
          </a:p>
          <a:p>
            <a:pPr algn="ctr"/>
            <a:r>
              <a:rPr lang="es-ES" dirty="0"/>
              <a:t>Fuente: MIEBACH CONSULTING 2023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47947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Etapas para la logística 5.0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297098" y="2249424"/>
            <a:ext cx="7255168" cy="402336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¿</a:t>
            </a:r>
            <a:r>
              <a:rPr lang="en-US" sz="1800" b="1" dirty="0" err="1"/>
              <a:t>Qué</a:t>
            </a:r>
            <a:r>
              <a:rPr lang="en-US" sz="1800" b="1" dirty="0"/>
              <a:t> </a:t>
            </a:r>
            <a:r>
              <a:rPr lang="en-US" sz="1800" b="1" dirty="0" err="1"/>
              <a:t>precisa</a:t>
            </a:r>
            <a:r>
              <a:rPr lang="en-US" sz="1800" b="1" dirty="0"/>
              <a:t> </a:t>
            </a:r>
            <a:r>
              <a:rPr lang="en-US" sz="1800" b="1" dirty="0" err="1"/>
              <a:t>una</a:t>
            </a:r>
            <a:r>
              <a:rPr lang="en-US" sz="1800" b="1" dirty="0"/>
              <a:t> Logística 5.0 </a:t>
            </a:r>
            <a:r>
              <a:rPr lang="en-US" sz="1800" b="1" dirty="0" err="1"/>
              <a:t>en</a:t>
            </a:r>
            <a:r>
              <a:rPr lang="en-US" sz="1800" b="1" dirty="0"/>
              <a:t> </a:t>
            </a:r>
            <a:r>
              <a:rPr lang="en-US" sz="1800" b="1" dirty="0" err="1"/>
              <a:t>Puertos</a:t>
            </a:r>
            <a:r>
              <a:rPr lang="en-US" sz="1800" b="1" dirty="0"/>
              <a:t>?</a:t>
            </a:r>
          </a:p>
          <a:p>
            <a:pPr marL="0" indent="0">
              <a:buNone/>
            </a:pPr>
            <a:r>
              <a:rPr lang="en-US" sz="1800" dirty="0" err="1"/>
              <a:t>Mejorar</a:t>
            </a:r>
            <a:r>
              <a:rPr lang="en-US" sz="1800" dirty="0"/>
              <a:t> las </a:t>
            </a:r>
            <a:r>
              <a:rPr lang="en-US" sz="1800" dirty="0" err="1"/>
              <a:t>capacidades</a:t>
            </a:r>
            <a:r>
              <a:rPr lang="en-US" sz="1800" dirty="0"/>
              <a:t> de </a:t>
            </a:r>
            <a:r>
              <a:rPr lang="en-US" sz="1800" dirty="0" err="1"/>
              <a:t>Interoperabilidad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Ecosistemas</a:t>
            </a:r>
            <a:r>
              <a:rPr lang="en-US" sz="1800" dirty="0"/>
              <a:t> </a:t>
            </a:r>
            <a:r>
              <a:rPr lang="en-US" sz="1800" dirty="0" err="1"/>
              <a:t>Portuarios</a:t>
            </a:r>
            <a:r>
              <a:rPr lang="en-US" sz="1800" dirty="0"/>
              <a:t>: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Gobernanza</a:t>
            </a:r>
            <a:r>
              <a:rPr lang="en-US" sz="1800" dirty="0"/>
              <a:t> (</a:t>
            </a:r>
            <a:r>
              <a:rPr lang="en-US" sz="1800" dirty="0" err="1"/>
              <a:t>Colaboración</a:t>
            </a:r>
            <a:r>
              <a:rPr lang="en-US" sz="1800" dirty="0"/>
              <a:t>, </a:t>
            </a:r>
            <a:r>
              <a:rPr lang="en-US" sz="1800" dirty="0" err="1"/>
              <a:t>códigos</a:t>
            </a:r>
            <a:r>
              <a:rPr lang="en-US" sz="1800" dirty="0"/>
              <a:t> de </a:t>
            </a:r>
            <a:r>
              <a:rPr lang="en-US" sz="1800" dirty="0" err="1"/>
              <a:t>conducta</a:t>
            </a:r>
            <a:r>
              <a:rPr lang="en-US" sz="1800" dirty="0"/>
              <a:t>, </a:t>
            </a:r>
            <a:r>
              <a:rPr lang="en-US" sz="1800" dirty="0" err="1"/>
              <a:t>neutralidad</a:t>
            </a:r>
            <a:r>
              <a:rPr lang="en-US" sz="1800" dirty="0"/>
              <a:t>)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Servicios</a:t>
            </a:r>
            <a:r>
              <a:rPr lang="en-US" sz="1800" dirty="0"/>
              <a:t> (</a:t>
            </a:r>
            <a:r>
              <a:rPr lang="en-US" sz="1800" dirty="0" err="1"/>
              <a:t>Ofertas</a:t>
            </a:r>
            <a:r>
              <a:rPr lang="en-US" sz="1800" dirty="0"/>
              <a:t>, </a:t>
            </a:r>
            <a:r>
              <a:rPr lang="en-US" sz="1800" dirty="0" err="1"/>
              <a:t>negocios</a:t>
            </a:r>
            <a:r>
              <a:rPr lang="en-US" sz="1800" dirty="0"/>
              <a:t>, </a:t>
            </a:r>
            <a:r>
              <a:rPr lang="en-US" sz="1800" dirty="0" err="1"/>
              <a:t>compartir</a:t>
            </a:r>
            <a:r>
              <a:rPr lang="en-US" sz="1800" dirty="0"/>
              <a:t> </a:t>
            </a:r>
            <a:r>
              <a:rPr lang="en-US" sz="1800" dirty="0" err="1"/>
              <a:t>recursos</a:t>
            </a:r>
            <a:r>
              <a:rPr lang="en-US" sz="1800" dirty="0"/>
              <a:t>, </a:t>
            </a:r>
            <a:r>
              <a:rPr lang="en-US" sz="1800" dirty="0" err="1"/>
              <a:t>Ahorros</a:t>
            </a:r>
            <a:r>
              <a:rPr lang="en-US" sz="1800" dirty="0"/>
              <a:t>)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Procesos</a:t>
            </a:r>
            <a:r>
              <a:rPr lang="en-US" sz="1800" dirty="0"/>
              <a:t> (Reglas de </a:t>
            </a:r>
            <a:r>
              <a:rPr lang="en-US" sz="1800" dirty="0" err="1"/>
              <a:t>negocios</a:t>
            </a:r>
            <a:r>
              <a:rPr lang="en-US" sz="1800" dirty="0"/>
              <a:t>, </a:t>
            </a:r>
            <a:r>
              <a:rPr lang="en-US" sz="1800" dirty="0" err="1"/>
              <a:t>alertas</a:t>
            </a:r>
            <a:r>
              <a:rPr lang="en-US" sz="1800" dirty="0"/>
              <a:t>, </a:t>
            </a:r>
            <a:r>
              <a:rPr lang="en-US" sz="1800" dirty="0" err="1"/>
              <a:t>recomendaciones</a:t>
            </a:r>
            <a:r>
              <a:rPr lang="en-US" sz="1800" dirty="0"/>
              <a:t>, </a:t>
            </a:r>
            <a:r>
              <a:rPr lang="en-US" sz="1800" dirty="0" err="1"/>
              <a:t>efectos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costos</a:t>
            </a:r>
            <a:r>
              <a:rPr lang="en-US" sz="1800" dirty="0"/>
              <a:t> y GEI, </a:t>
            </a:r>
            <a:r>
              <a:rPr lang="en-US" sz="1800" dirty="0" err="1"/>
              <a:t>otros</a:t>
            </a:r>
            <a:r>
              <a:rPr lang="en-US" sz="1800" dirty="0"/>
              <a:t>)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Modelos</a:t>
            </a:r>
            <a:r>
              <a:rPr lang="en-US" sz="1800" dirty="0"/>
              <a:t> </a:t>
            </a:r>
            <a:r>
              <a:rPr lang="en-US" sz="1800" dirty="0" err="1"/>
              <a:t>Matemáticos</a:t>
            </a:r>
            <a:r>
              <a:rPr lang="en-US" sz="1800" dirty="0"/>
              <a:t> (</a:t>
            </a:r>
            <a:r>
              <a:rPr lang="en-US" sz="1800" dirty="0" err="1"/>
              <a:t>algoritmos</a:t>
            </a:r>
            <a:r>
              <a:rPr lang="en-US" sz="1800" dirty="0"/>
              <a:t> y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usabilidad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distintos</a:t>
            </a:r>
            <a:r>
              <a:rPr lang="en-US" sz="1800" dirty="0"/>
              <a:t> </a:t>
            </a:r>
            <a:r>
              <a:rPr lang="en-US" sz="1800" dirty="0" err="1"/>
              <a:t>sistemas</a:t>
            </a:r>
            <a:r>
              <a:rPr lang="en-US" sz="1800" dirty="0"/>
              <a:t> y solvers)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Datos</a:t>
            </a:r>
            <a:r>
              <a:rPr lang="en-US" sz="1800" dirty="0"/>
              <a:t> (</a:t>
            </a:r>
            <a:r>
              <a:rPr lang="en-US" sz="1800" dirty="0" err="1"/>
              <a:t>Estructuras</a:t>
            </a:r>
            <a:r>
              <a:rPr lang="en-US" sz="1800" dirty="0"/>
              <a:t> </a:t>
            </a:r>
            <a:r>
              <a:rPr lang="en-US" sz="1800" dirty="0" err="1"/>
              <a:t>digitales</a:t>
            </a:r>
            <a:r>
              <a:rPr lang="en-US" sz="1800" dirty="0"/>
              <a:t> de </a:t>
            </a:r>
            <a:r>
              <a:rPr lang="en-US" sz="1800" dirty="0" err="1"/>
              <a:t>documentos</a:t>
            </a:r>
            <a:r>
              <a:rPr lang="en-US" sz="1800" dirty="0"/>
              <a:t>, </a:t>
            </a:r>
            <a:r>
              <a:rPr lang="en-US" sz="1800" dirty="0" err="1"/>
              <a:t>datos</a:t>
            </a:r>
            <a:r>
              <a:rPr lang="en-US" sz="1800" dirty="0"/>
              <a:t>)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Capacidad</a:t>
            </a:r>
            <a:r>
              <a:rPr lang="en-US" sz="1800" dirty="0"/>
              <a:t> de </a:t>
            </a:r>
            <a:r>
              <a:rPr lang="en-US" sz="1800" dirty="0" err="1"/>
              <a:t>cómputo</a:t>
            </a:r>
            <a:r>
              <a:rPr lang="en-US" sz="1800" dirty="0"/>
              <a:t> (</a:t>
            </a:r>
            <a:r>
              <a:rPr lang="en-US" sz="1800" dirty="0" err="1"/>
              <a:t>Servidores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la </a:t>
            </a:r>
            <a:r>
              <a:rPr lang="en-US" sz="1800" dirty="0" err="1"/>
              <a:t>nube</a:t>
            </a:r>
            <a:r>
              <a:rPr lang="en-US" sz="1800" dirty="0"/>
              <a:t>, </a:t>
            </a:r>
            <a:r>
              <a:rPr lang="en-US" sz="1800" dirty="0" err="1"/>
              <a:t>otros</a:t>
            </a:r>
            <a:r>
              <a:rPr lang="en-US" sz="1800" dirty="0"/>
              <a:t>)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800" dirty="0" err="1"/>
              <a:t>Ciberseguridad</a:t>
            </a:r>
            <a:r>
              <a:rPr lang="en-US" sz="1800" dirty="0"/>
              <a:t> (</a:t>
            </a:r>
            <a:r>
              <a:rPr lang="en-US" sz="1800" dirty="0" err="1"/>
              <a:t>Encriptamiento</a:t>
            </a:r>
            <a:r>
              <a:rPr lang="en-US" sz="1800" dirty="0"/>
              <a:t>, </a:t>
            </a:r>
            <a:r>
              <a:rPr lang="en-US" sz="1800" dirty="0" err="1"/>
              <a:t>estructuras</a:t>
            </a:r>
            <a:r>
              <a:rPr lang="en-US" sz="1800" dirty="0"/>
              <a:t> </a:t>
            </a:r>
            <a:r>
              <a:rPr lang="en-US" sz="1800" dirty="0" err="1"/>
              <a:t>cuánticas</a:t>
            </a:r>
            <a:r>
              <a:rPr lang="en-US" sz="1800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724568-0F8F-E831-7A30-4A8A63FC55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00" r="-2" b="-2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>
                <a:solidFill>
                  <a:srgbClr val="FFFFFF"/>
                </a:solidFill>
              </a:rPr>
              <a:pPr algn="l" defTabSz="914400">
                <a:spcAft>
                  <a:spcPts val="600"/>
                </a:spcAft>
              </a:pPr>
              <a:t>18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399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4E5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300">
                <a:solidFill>
                  <a:srgbClr val="FFFFFF"/>
                </a:solidFill>
                <a:latin typeface="+mj-lt"/>
              </a:rPr>
              <a:t>Integración Sistemas de transporte y supply chain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19</a:t>
            </a:fld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8029319" y="917725"/>
            <a:ext cx="3424739" cy="4852362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srgbClr val="FFFFFF"/>
                </a:solidFill>
              </a:rPr>
              <a:t>Los </a:t>
            </a:r>
            <a:r>
              <a:rPr lang="en-US" sz="1900" dirty="0" err="1">
                <a:solidFill>
                  <a:srgbClr val="FFFFFF"/>
                </a:solidFill>
              </a:rPr>
              <a:t>sistemas</a:t>
            </a:r>
            <a:r>
              <a:rPr lang="en-US" sz="1900" dirty="0">
                <a:solidFill>
                  <a:srgbClr val="FFFFFF"/>
                </a:solidFill>
              </a:rPr>
              <a:t> de </a:t>
            </a:r>
            <a:r>
              <a:rPr lang="en-US" sz="1900" dirty="0" err="1">
                <a:solidFill>
                  <a:srgbClr val="FFFFFF"/>
                </a:solidFill>
              </a:rPr>
              <a:t>transporte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  <a:r>
              <a:rPr lang="en-US" sz="1900" dirty="0" err="1">
                <a:solidFill>
                  <a:srgbClr val="FFFFFF"/>
                </a:solidFill>
              </a:rPr>
              <a:t>aspiran</a:t>
            </a:r>
            <a:r>
              <a:rPr lang="en-US" sz="1900" dirty="0">
                <a:solidFill>
                  <a:srgbClr val="FFFFFF"/>
                </a:solidFill>
              </a:rPr>
              <a:t> a ser </a:t>
            </a:r>
            <a:r>
              <a:rPr lang="en-US" sz="1900" dirty="0" err="1">
                <a:solidFill>
                  <a:srgbClr val="FFFFFF"/>
                </a:solidFill>
              </a:rPr>
              <a:t>infraestructuras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  <a:r>
              <a:rPr lang="en-US" sz="1900" dirty="0" err="1">
                <a:solidFill>
                  <a:srgbClr val="FFFFFF"/>
                </a:solidFill>
              </a:rPr>
              <a:t>compartidas</a:t>
            </a:r>
            <a:r>
              <a:rPr lang="en-US" sz="1900" dirty="0">
                <a:solidFill>
                  <a:srgbClr val="FFFFFF"/>
                </a:solidFill>
              </a:rPr>
              <a:t> para los </a:t>
            </a:r>
            <a:r>
              <a:rPr lang="en-US" sz="1900" dirty="0" err="1">
                <a:solidFill>
                  <a:srgbClr val="FFFFFF"/>
                </a:solidFill>
              </a:rPr>
              <a:t>generadores</a:t>
            </a:r>
            <a:r>
              <a:rPr lang="en-US" sz="1900" dirty="0">
                <a:solidFill>
                  <a:srgbClr val="FFFFFF"/>
                </a:solidFill>
              </a:rPr>
              <a:t> de carga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srgbClr val="FFFFFF"/>
                </a:solidFill>
              </a:rPr>
              <a:t>La supply chain es un </a:t>
            </a:r>
            <a:r>
              <a:rPr lang="en-US" sz="1900" dirty="0" err="1">
                <a:solidFill>
                  <a:srgbClr val="FFFFFF"/>
                </a:solidFill>
              </a:rPr>
              <a:t>ecosistema</a:t>
            </a:r>
            <a:r>
              <a:rPr lang="en-US" sz="1900" dirty="0">
                <a:solidFill>
                  <a:srgbClr val="FFFFFF"/>
                </a:solidFill>
              </a:rPr>
              <a:t> de </a:t>
            </a:r>
            <a:r>
              <a:rPr lang="en-US" sz="1900" dirty="0" err="1">
                <a:solidFill>
                  <a:srgbClr val="FFFFFF"/>
                </a:solidFill>
              </a:rPr>
              <a:t>negocios</a:t>
            </a:r>
            <a:endParaRPr lang="en-US" sz="1900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srgbClr val="FFFFFF"/>
                </a:solidFill>
              </a:rPr>
              <a:t>Ante las </a:t>
            </a:r>
            <a:r>
              <a:rPr lang="en-US" sz="1900" dirty="0" err="1">
                <a:solidFill>
                  <a:srgbClr val="FFFFFF"/>
                </a:solidFill>
              </a:rPr>
              <a:t>perturbaciones</a:t>
            </a:r>
            <a:r>
              <a:rPr lang="en-US" sz="1900" dirty="0">
                <a:solidFill>
                  <a:srgbClr val="FFFFFF"/>
                </a:solidFill>
              </a:rPr>
              <a:t> e </a:t>
            </a:r>
            <a:r>
              <a:rPr lang="en-US" sz="1900" dirty="0" err="1">
                <a:solidFill>
                  <a:srgbClr val="FFFFFF"/>
                </a:solidFill>
              </a:rPr>
              <a:t>interrupciones</a:t>
            </a:r>
            <a:r>
              <a:rPr lang="en-US" sz="1900" dirty="0">
                <a:solidFill>
                  <a:srgbClr val="FFFFFF"/>
                </a:solidFill>
              </a:rPr>
              <a:t>, surge un nuevo </a:t>
            </a:r>
            <a:r>
              <a:rPr lang="en-US" sz="1900" dirty="0" err="1">
                <a:solidFill>
                  <a:srgbClr val="FFFFFF"/>
                </a:solidFill>
              </a:rPr>
              <a:t>estándar</a:t>
            </a:r>
            <a:r>
              <a:rPr lang="en-US" sz="1900" dirty="0">
                <a:solidFill>
                  <a:srgbClr val="FFFFFF"/>
                </a:solidFill>
              </a:rPr>
              <a:t> para </a:t>
            </a:r>
            <a:r>
              <a:rPr lang="en-US" sz="1900" dirty="0" err="1">
                <a:solidFill>
                  <a:srgbClr val="FFFFFF"/>
                </a:solidFill>
              </a:rPr>
              <a:t>administrar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  <a:r>
              <a:rPr lang="en-US" sz="1900" dirty="0" err="1">
                <a:solidFill>
                  <a:srgbClr val="FFFFFF"/>
                </a:solidFill>
              </a:rPr>
              <a:t>cadenas</a:t>
            </a:r>
            <a:r>
              <a:rPr lang="en-US" sz="1900" dirty="0">
                <a:solidFill>
                  <a:srgbClr val="FFFFFF"/>
                </a:solidFill>
              </a:rPr>
              <a:t> de </a:t>
            </a:r>
            <a:r>
              <a:rPr lang="en-US" sz="1900" dirty="0" err="1">
                <a:solidFill>
                  <a:srgbClr val="FFFFFF"/>
                </a:solidFill>
              </a:rPr>
              <a:t>suministros</a:t>
            </a:r>
            <a:r>
              <a:rPr lang="en-US" sz="1900" dirty="0">
                <a:solidFill>
                  <a:srgbClr val="FFFFFF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srgbClr val="FFFFFF"/>
                </a:solidFill>
              </a:rPr>
              <a:t>El </a:t>
            </a:r>
            <a:r>
              <a:rPr lang="en-US" sz="1900" dirty="0" err="1">
                <a:solidFill>
                  <a:srgbClr val="FFFFFF"/>
                </a:solidFill>
              </a:rPr>
              <a:t>Modelo</a:t>
            </a:r>
            <a:r>
              <a:rPr lang="en-US" sz="1900" dirty="0">
                <a:solidFill>
                  <a:srgbClr val="FFFFFF"/>
                </a:solidFill>
              </a:rPr>
              <a:t> de </a:t>
            </a:r>
            <a:r>
              <a:rPr lang="en-US" sz="1900" dirty="0" err="1">
                <a:solidFill>
                  <a:srgbClr val="FFFFFF"/>
                </a:solidFill>
              </a:rPr>
              <a:t>referencia</a:t>
            </a:r>
            <a:r>
              <a:rPr lang="en-US" sz="1900" dirty="0">
                <a:solidFill>
                  <a:srgbClr val="FFFFFF"/>
                </a:solidFill>
              </a:rPr>
              <a:t> D-SCOR (Digital Supply Chain Operation Reference Model) propone </a:t>
            </a:r>
            <a:r>
              <a:rPr lang="en-US" sz="1900" dirty="0" err="1">
                <a:solidFill>
                  <a:srgbClr val="FFFFFF"/>
                </a:solidFill>
              </a:rPr>
              <a:t>avanzar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  <a:r>
              <a:rPr lang="en-US" sz="1900" dirty="0" err="1">
                <a:solidFill>
                  <a:srgbClr val="FFFFFF"/>
                </a:solidFill>
              </a:rPr>
              <a:t>fuertemente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  <a:r>
              <a:rPr lang="en-US" sz="1900" dirty="0" err="1">
                <a:solidFill>
                  <a:srgbClr val="FFFFFF"/>
                </a:solidFill>
              </a:rPr>
              <a:t>sobre</a:t>
            </a:r>
            <a:r>
              <a:rPr lang="en-US" sz="1900" dirty="0">
                <a:solidFill>
                  <a:srgbClr val="FFFFFF"/>
                </a:solidFill>
              </a:rPr>
              <a:t> los </a:t>
            </a:r>
            <a:r>
              <a:rPr lang="en-US" sz="1900" dirty="0" err="1">
                <a:solidFill>
                  <a:srgbClr val="FFFFFF"/>
                </a:solidFill>
              </a:rPr>
              <a:t>procesos</a:t>
            </a:r>
            <a:r>
              <a:rPr lang="en-US" sz="1900" dirty="0">
                <a:solidFill>
                  <a:srgbClr val="FFFFFF"/>
                </a:solidFill>
              </a:rPr>
              <a:t> de ORQUESTACIÓN (ASCM-2022)</a:t>
            </a:r>
          </a:p>
          <a:p>
            <a:pPr marL="0" indent="0">
              <a:buNone/>
            </a:pPr>
            <a:endParaRPr lang="en-US" sz="19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900" dirty="0">
              <a:solidFill>
                <a:srgbClr val="FFFFFF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8632D4C-2919-96FE-2412-CE179938D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620" y="730247"/>
            <a:ext cx="4724089" cy="355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51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CASO 1: VWT COMMUNITY PROJECT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1024128" y="2286000"/>
            <a:ext cx="6066818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500" dirty="0" err="1"/>
              <a:t>Empoderar</a:t>
            </a:r>
            <a:r>
              <a:rPr lang="en-US" sz="1500" dirty="0"/>
              <a:t> a la </a:t>
            </a:r>
            <a:r>
              <a:rPr lang="en-US" sz="1500" dirty="0" err="1"/>
              <a:t>comunidad</a:t>
            </a:r>
            <a:r>
              <a:rPr lang="en-US" sz="1500" dirty="0"/>
              <a:t> de la </a:t>
            </a:r>
            <a:r>
              <a:rPr lang="en-US" sz="1500" dirty="0" err="1"/>
              <a:t>codena</a:t>
            </a:r>
            <a:r>
              <a:rPr lang="en-US" sz="1500" dirty="0"/>
              <a:t> de </a:t>
            </a:r>
            <a:r>
              <a:rPr lang="en-US" sz="1500" dirty="0" err="1"/>
              <a:t>suministro</a:t>
            </a:r>
            <a:r>
              <a:rPr lang="en-US" sz="1500" dirty="0"/>
              <a:t> a </a:t>
            </a:r>
            <a:r>
              <a:rPr lang="en-US" sz="1500" dirty="0" err="1"/>
              <a:t>través</a:t>
            </a:r>
            <a:r>
              <a:rPr lang="en-US" sz="1500" dirty="0"/>
              <a:t> de la </a:t>
            </a:r>
            <a:r>
              <a:rPr lang="en-US" sz="1500" dirty="0" err="1"/>
              <a:t>colaboración</a:t>
            </a:r>
            <a:r>
              <a:rPr lang="en-US" sz="1500" dirty="0"/>
              <a:t> y </a:t>
            </a:r>
            <a:r>
              <a:rPr lang="en-US" sz="1500" dirty="0" err="1"/>
              <a:t>digitalización</a:t>
            </a:r>
            <a:r>
              <a:rPr lang="en-US" sz="15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 err="1"/>
              <a:t>Promueve</a:t>
            </a:r>
            <a:r>
              <a:rPr lang="en-US" sz="1500" dirty="0"/>
              <a:t> un “Sistema de Sistemas”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Se </a:t>
            </a:r>
            <a:r>
              <a:rPr lang="en-US" sz="1500" dirty="0" err="1"/>
              <a:t>plantea</a:t>
            </a:r>
            <a:r>
              <a:rPr lang="en-US" sz="1500" dirty="0"/>
              <a:t> un </a:t>
            </a:r>
            <a:r>
              <a:rPr lang="en-US" sz="1500" dirty="0" err="1"/>
              <a:t>middler</a:t>
            </a:r>
            <a:r>
              <a:rPr lang="en-US" sz="1500" dirty="0"/>
              <a:t>-ware que </a:t>
            </a:r>
            <a:r>
              <a:rPr lang="en-US" sz="1500" dirty="0" err="1"/>
              <a:t>está</a:t>
            </a:r>
            <a:r>
              <a:rPr lang="en-US" sz="1500" dirty="0"/>
              <a:t> </a:t>
            </a:r>
            <a:r>
              <a:rPr lang="en-US" sz="1500" dirty="0" err="1"/>
              <a:t>conectado</a:t>
            </a:r>
            <a:r>
              <a:rPr lang="en-US" sz="1500" dirty="0"/>
              <a:t> con los VWT </a:t>
            </a:r>
            <a:r>
              <a:rPr lang="en-US" sz="1500" dirty="0" err="1"/>
              <a:t>instalados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las </a:t>
            </a:r>
            <a:r>
              <a:rPr lang="en-US" sz="1500" dirty="0" err="1"/>
              <a:t>organizaciones</a:t>
            </a:r>
            <a:r>
              <a:rPr lang="en-US" sz="1500" dirty="0"/>
              <a:t> de </a:t>
            </a:r>
            <a:r>
              <a:rPr lang="en-US" sz="1500" dirty="0" err="1"/>
              <a:t>diferentes</a:t>
            </a:r>
            <a:r>
              <a:rPr lang="en-US" sz="1500" dirty="0"/>
              <a:t> </a:t>
            </a:r>
            <a:r>
              <a:rPr lang="en-US" sz="1500" dirty="0" err="1"/>
              <a:t>miembros</a:t>
            </a:r>
            <a:r>
              <a:rPr lang="en-US" sz="1500" dirty="0"/>
              <a:t> de la RED VWT.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Los </a:t>
            </a:r>
            <a:r>
              <a:rPr lang="en-US" sz="1500" dirty="0" err="1"/>
              <a:t>promueven</a:t>
            </a:r>
            <a:r>
              <a:rPr lang="en-US" sz="1500" dirty="0"/>
              <a:t> </a:t>
            </a:r>
            <a:r>
              <a:rPr lang="en-US" sz="1500" dirty="0" err="1"/>
              <a:t>desde</a:t>
            </a:r>
            <a:r>
              <a:rPr lang="en-US" sz="1500" dirty="0"/>
              <a:t> SUECIA, con </a:t>
            </a:r>
            <a:r>
              <a:rPr lang="en-US" sz="1500" dirty="0" err="1"/>
              <a:t>el</a:t>
            </a:r>
            <a:r>
              <a:rPr lang="en-US" sz="1500" dirty="0"/>
              <a:t> </a:t>
            </a:r>
            <a:r>
              <a:rPr lang="en-US" sz="1500" dirty="0" err="1"/>
              <a:t>apoyo</a:t>
            </a:r>
            <a:r>
              <a:rPr lang="en-US" sz="1500" dirty="0"/>
              <a:t> de red de </a:t>
            </a:r>
            <a:r>
              <a:rPr lang="en-US" sz="1500" dirty="0" err="1"/>
              <a:t>generadores</a:t>
            </a:r>
            <a:r>
              <a:rPr lang="en-US" sz="1500" dirty="0"/>
              <a:t> de carga, </a:t>
            </a:r>
            <a:r>
              <a:rPr lang="en-US" sz="1500" dirty="0" err="1"/>
              <a:t>operadores</a:t>
            </a:r>
            <a:r>
              <a:rPr lang="en-US" sz="1500" dirty="0"/>
              <a:t> </a:t>
            </a:r>
            <a:r>
              <a:rPr lang="en-US" sz="1500" dirty="0" err="1"/>
              <a:t>logísticos</a:t>
            </a:r>
            <a:r>
              <a:rPr lang="en-US" sz="1500" dirty="0"/>
              <a:t>, </a:t>
            </a:r>
            <a:r>
              <a:rPr lang="en-US" sz="1500" dirty="0" err="1"/>
              <a:t>empresas</a:t>
            </a:r>
            <a:r>
              <a:rPr lang="en-US" sz="1500" dirty="0"/>
              <a:t> </a:t>
            </a:r>
            <a:r>
              <a:rPr lang="en-US" sz="1500" dirty="0" err="1"/>
              <a:t>tecnológicas</a:t>
            </a:r>
            <a:r>
              <a:rPr lang="en-US" sz="1500" dirty="0"/>
              <a:t> y </a:t>
            </a:r>
            <a:r>
              <a:rPr lang="en-US" sz="1500" dirty="0" err="1"/>
              <a:t>universidades</a:t>
            </a:r>
            <a:r>
              <a:rPr lang="en-US" sz="1500" dirty="0"/>
              <a:t>.</a:t>
            </a:r>
          </a:p>
          <a:p>
            <a:pPr marL="0" indent="0">
              <a:buNone/>
            </a:pPr>
            <a:r>
              <a:rPr lang="en-US" sz="1500" dirty="0" err="1"/>
              <a:t>Funcionalidades</a:t>
            </a:r>
            <a:r>
              <a:rPr lang="en-US" sz="1500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Agregar</a:t>
            </a:r>
            <a:r>
              <a:rPr lang="en-US" sz="1500" dirty="0"/>
              <a:t> y </a:t>
            </a:r>
            <a:r>
              <a:rPr lang="en-US" sz="1500" dirty="0" err="1"/>
              <a:t>compartir</a:t>
            </a:r>
            <a:r>
              <a:rPr lang="en-US" sz="1500" dirty="0"/>
              <a:t> </a:t>
            </a:r>
            <a:r>
              <a:rPr lang="en-US" sz="1500" dirty="0" err="1"/>
              <a:t>datos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Potencia</a:t>
            </a:r>
            <a:r>
              <a:rPr lang="en-US" sz="1500" dirty="0"/>
              <a:t> </a:t>
            </a:r>
            <a:r>
              <a:rPr lang="en-US" sz="1500" dirty="0" err="1"/>
              <a:t>analítica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Salas de </a:t>
            </a:r>
            <a:r>
              <a:rPr lang="en-US" sz="1500" dirty="0" err="1"/>
              <a:t>análisis</a:t>
            </a:r>
            <a:r>
              <a:rPr lang="en-US" sz="1500" dirty="0"/>
              <a:t> de </a:t>
            </a:r>
            <a:r>
              <a:rPr lang="en-US" sz="1500" dirty="0" err="1"/>
              <a:t>situación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Sistema de </a:t>
            </a:r>
            <a:r>
              <a:rPr lang="en-US" sz="1500" dirty="0" err="1"/>
              <a:t>incentivos</a:t>
            </a:r>
            <a:r>
              <a:rPr lang="en-US" sz="1500" dirty="0"/>
              <a:t> que </a:t>
            </a:r>
            <a:r>
              <a:rPr lang="en-US" sz="1500" dirty="0" err="1"/>
              <a:t>permita</a:t>
            </a:r>
            <a:r>
              <a:rPr lang="en-US" sz="1500" dirty="0"/>
              <a:t> </a:t>
            </a:r>
            <a:r>
              <a:rPr lang="en-US" sz="1500" dirty="0" err="1"/>
              <a:t>viabilidad</a:t>
            </a:r>
            <a:r>
              <a:rPr lang="en-US" sz="1500" dirty="0"/>
              <a:t> </a:t>
            </a:r>
            <a:r>
              <a:rPr lang="en-US" sz="1500" dirty="0" err="1"/>
              <a:t>financiera</a:t>
            </a:r>
            <a:r>
              <a:rPr lang="en-US" sz="1500" dirty="0"/>
              <a:t> (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proceso</a:t>
            </a:r>
            <a:r>
              <a:rPr lang="en-US" sz="1500" dirty="0"/>
              <a:t>)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91E30-FBDA-448C-1E3C-6952CB8714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45" r="2220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>
                <a:solidFill>
                  <a:srgbClr val="FFFFFF"/>
                </a:solidFill>
              </a:rPr>
              <a:pPr algn="l" defTabSz="914400">
                <a:spcAft>
                  <a:spcPts val="600"/>
                </a:spcAft>
              </a:pPr>
              <a:t>20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084E8B3-9911-F73B-6270-5FE0D3BEA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56" t="36232" r="10489" b="19565"/>
          <a:stretch/>
        </p:blipFill>
        <p:spPr>
          <a:xfrm>
            <a:off x="7552267" y="0"/>
            <a:ext cx="4639733" cy="174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91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865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  <a:latin typeface="+mj-lt"/>
              </a:rPr>
              <a:t>CASO 1: VWT COMMUNITY PROJECT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572866" y="2249424"/>
            <a:ext cx="6007027" cy="402336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err="1">
                <a:solidFill>
                  <a:srgbClr val="FFFFFF"/>
                </a:solidFill>
              </a:rPr>
              <a:t>Permite</a:t>
            </a:r>
            <a:r>
              <a:rPr lang="en-US" sz="1400" dirty="0">
                <a:solidFill>
                  <a:srgbClr val="FFFFFF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>
                <a:solidFill>
                  <a:srgbClr val="FFFFFF"/>
                </a:solidFill>
              </a:rPr>
              <a:t>Colaboración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entres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Nodos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Logísticos</a:t>
            </a:r>
            <a:r>
              <a:rPr lang="en-US" sz="1400" dirty="0">
                <a:solidFill>
                  <a:srgbClr val="FFFFFF"/>
                </a:solidFill>
              </a:rPr>
              <a:t> y </a:t>
            </a:r>
            <a:r>
              <a:rPr lang="en-US" sz="1400" dirty="0" err="1">
                <a:solidFill>
                  <a:srgbClr val="FFFFFF"/>
                </a:solidFill>
              </a:rPr>
              <a:t>generadores</a:t>
            </a:r>
            <a:r>
              <a:rPr lang="en-US" sz="1400" dirty="0">
                <a:solidFill>
                  <a:srgbClr val="FFFFFF"/>
                </a:solidFill>
              </a:rPr>
              <a:t> de carga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>
                <a:solidFill>
                  <a:srgbClr val="FFFFFF"/>
                </a:solidFill>
              </a:rPr>
              <a:t>Manejar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riesgos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perturbaciones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disrupciones</a:t>
            </a:r>
            <a:r>
              <a:rPr lang="en-US" sz="1400" dirty="0">
                <a:solidFill>
                  <a:srgbClr val="FFFFFF"/>
                </a:solidFill>
              </a:rPr>
              <a:t> e </a:t>
            </a:r>
            <a:r>
              <a:rPr lang="en-US" sz="1400" dirty="0" err="1">
                <a:solidFill>
                  <a:srgbClr val="FFFFFF"/>
                </a:solidFill>
              </a:rPr>
              <a:t>interrupciones</a:t>
            </a:r>
            <a:endParaRPr lang="en-US" sz="1400" dirty="0">
              <a:solidFill>
                <a:srgbClr val="FFFF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>
                <a:solidFill>
                  <a:srgbClr val="FFFFFF"/>
                </a:solidFill>
              </a:rPr>
              <a:t>Precedir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problemas</a:t>
            </a:r>
            <a:r>
              <a:rPr lang="en-US" sz="1400" dirty="0">
                <a:solidFill>
                  <a:srgbClr val="FFFFFF"/>
                </a:solidFill>
              </a:rPr>
              <a:t> e </a:t>
            </a:r>
            <a:r>
              <a:rPr lang="en-US" sz="1400" dirty="0" err="1">
                <a:solidFill>
                  <a:srgbClr val="FFFFFF"/>
                </a:solidFill>
              </a:rPr>
              <a:t>identificar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manera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inmediata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eventos</a:t>
            </a:r>
            <a:endParaRPr lang="en-US" sz="1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FFFFF"/>
                </a:solidFill>
              </a:rPr>
              <a:t>El </a:t>
            </a:r>
            <a:r>
              <a:rPr lang="en-US" sz="1400" dirty="0" err="1">
                <a:solidFill>
                  <a:srgbClr val="FFFFFF"/>
                </a:solidFill>
              </a:rPr>
              <a:t>desarrollo</a:t>
            </a:r>
            <a:r>
              <a:rPr lang="en-US" sz="1400" dirty="0">
                <a:solidFill>
                  <a:srgbClr val="FFFFFF"/>
                </a:solidFill>
              </a:rPr>
              <a:t> es de </a:t>
            </a:r>
            <a:r>
              <a:rPr lang="en-US" sz="1400" dirty="0" err="1">
                <a:solidFill>
                  <a:srgbClr val="FFFFFF"/>
                </a:solidFill>
              </a:rPr>
              <a:t>tipo</a:t>
            </a:r>
            <a:r>
              <a:rPr lang="en-US" sz="1400" dirty="0">
                <a:solidFill>
                  <a:srgbClr val="FFFFFF"/>
                </a:solidFill>
              </a:rPr>
              <a:t> Co-develop y Co-User.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FFFFF"/>
                </a:solidFill>
              </a:rPr>
              <a:t>El primer </a:t>
            </a:r>
            <a:r>
              <a:rPr lang="en-US" sz="1400" dirty="0" err="1">
                <a:solidFill>
                  <a:srgbClr val="FFFFFF"/>
                </a:solidFill>
              </a:rPr>
              <a:t>caso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uso</a:t>
            </a:r>
            <a:r>
              <a:rPr lang="en-US" sz="1400" dirty="0">
                <a:solidFill>
                  <a:srgbClr val="FFFFFF"/>
                </a:solidFill>
              </a:rPr>
              <a:t> del </a:t>
            </a:r>
            <a:r>
              <a:rPr lang="en-US" sz="1400" dirty="0" err="1">
                <a:solidFill>
                  <a:srgbClr val="FFFFFF"/>
                </a:solidFill>
              </a:rPr>
              <a:t>prototipo</a:t>
            </a:r>
            <a:r>
              <a:rPr lang="en-US" sz="1400" dirty="0">
                <a:solidFill>
                  <a:srgbClr val="FFFFFF"/>
                </a:solidFill>
              </a:rPr>
              <a:t> es un </a:t>
            </a:r>
            <a:r>
              <a:rPr lang="en-US" sz="1400" dirty="0" err="1">
                <a:solidFill>
                  <a:srgbClr val="FFFFFF"/>
                </a:solidFill>
              </a:rPr>
              <a:t>corredor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marítimo</a:t>
            </a:r>
            <a:r>
              <a:rPr lang="en-US" sz="1400" dirty="0">
                <a:solidFill>
                  <a:srgbClr val="FFFFFF"/>
                </a:solidFill>
              </a:rPr>
              <a:t> entre Europa y Asia.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400" dirty="0" err="1">
                <a:solidFill>
                  <a:srgbClr val="FFFFFF"/>
                </a:solidFill>
              </a:rPr>
              <a:t>Supera</a:t>
            </a:r>
            <a:r>
              <a:rPr lang="en-US" sz="1400" dirty="0">
                <a:solidFill>
                  <a:srgbClr val="FFFFFF"/>
                </a:solidFill>
              </a:rPr>
              <a:t> la </a:t>
            </a:r>
            <a:r>
              <a:rPr lang="en-US" sz="1400" dirty="0" err="1">
                <a:solidFill>
                  <a:srgbClr val="FFFFFF"/>
                </a:solidFill>
              </a:rPr>
              <a:t>experiencia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Tradelens</a:t>
            </a:r>
            <a:r>
              <a:rPr lang="en-US" sz="1400" dirty="0">
                <a:solidFill>
                  <a:srgbClr val="FFFFFF"/>
                </a:solidFill>
              </a:rPr>
              <a:t>. Principal </a:t>
            </a:r>
            <a:r>
              <a:rPr lang="en-US" sz="1400" dirty="0" err="1">
                <a:solidFill>
                  <a:srgbClr val="FFFFFF"/>
                </a:solidFill>
              </a:rPr>
              <a:t>problema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fue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viabilidad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financiera</a:t>
            </a:r>
            <a:r>
              <a:rPr lang="en-US" sz="1400" dirty="0">
                <a:solidFill>
                  <a:srgbClr val="FFFFFF"/>
                </a:solidFill>
              </a:rPr>
              <a:t> y </a:t>
            </a:r>
            <a:r>
              <a:rPr lang="en-US" sz="1400" dirty="0" err="1">
                <a:solidFill>
                  <a:srgbClr val="FFFFFF"/>
                </a:solidFill>
              </a:rPr>
              <a:t>temas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asociados</a:t>
            </a:r>
            <a:r>
              <a:rPr lang="en-US" sz="1400" dirty="0">
                <a:solidFill>
                  <a:srgbClr val="FFFFFF"/>
                </a:solidFill>
              </a:rPr>
              <a:t> a la </a:t>
            </a:r>
            <a:r>
              <a:rPr lang="en-US" sz="1400" dirty="0" err="1">
                <a:solidFill>
                  <a:srgbClr val="FFFFFF"/>
                </a:solidFill>
              </a:rPr>
              <a:t>neutralidad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14E19-60DD-B1C4-0589-51F160BEA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8" r="45644" b="1"/>
          <a:stretch/>
        </p:blipFill>
        <p:spPr>
          <a:xfrm>
            <a:off x="7552266" y="10"/>
            <a:ext cx="4639734" cy="685799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>
                <a:solidFill>
                  <a:srgbClr val="FFFFFF"/>
                </a:solidFill>
              </a:rPr>
              <a:pPr algn="l" defTabSz="914400">
                <a:spcAft>
                  <a:spcPts val="600"/>
                </a:spcAft>
              </a:pPr>
              <a:t>21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9AC553-4DEF-E4FC-3507-566879201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266" y="-1"/>
            <a:ext cx="4639734" cy="202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69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F57890-95DF-44E6-AF9F-51E850497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30DEBC7-3530-4976-B144-87703C686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>
                <a:solidFill>
                  <a:srgbClr val="FFFFFF"/>
                </a:solidFill>
                <a:latin typeface="+mj-lt"/>
              </a:rPr>
              <a:t>CASO 2: signal + Flow (usa)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58B048-B22B-4D5A-AB49-437ADE665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1024129" y="2286000"/>
            <a:ext cx="3791711" cy="39319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“La Señal del Puerto de Los Ángeles” es un servicio del Puerto de Los Ángeles y funciona con Port Optimizer. Incluye una vista de panel de cuántos envíos llegarán a Los Ángeles durante las próximas tres semanas. Los datos están desglosados por tipo de contenedor e incluyen detalles sobre el modo de transporte, ya sea ferrocarril o camión, una vez que llega a Los Ángeles.</a:t>
            </a:r>
          </a:p>
          <a:p>
            <a:pPr marL="0" indent="0">
              <a:buNone/>
            </a:pPr>
            <a:endParaRPr lang="en-US" sz="18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9" name="Imagen 8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38C35799-AA72-C3CB-4672-F7BBCA2F3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11" t="18874" r="35633" b="70320"/>
          <a:stretch/>
        </p:blipFill>
        <p:spPr>
          <a:xfrm>
            <a:off x="5790280" y="1639573"/>
            <a:ext cx="3313057" cy="72816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9A430A5-BEA6-4F2D-8D25-DF668E181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5070" y="0"/>
            <a:ext cx="2766930" cy="39965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7EB81B-7CA2-46C1-8A8D-8349530FF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8549" y="3996580"/>
            <a:ext cx="3956522" cy="28614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3C84FC-795C-4785-8F49-B5C3608E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280" y="4319714"/>
            <a:ext cx="3313057" cy="21500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9A04DBD-2997-89CD-06F8-725A76D23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34" t="16969" r="21883" b="9784"/>
          <a:stretch/>
        </p:blipFill>
        <p:spPr>
          <a:xfrm>
            <a:off x="6297593" y="4562476"/>
            <a:ext cx="2286735" cy="1656326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7575" y="6470704"/>
            <a:ext cx="733425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B1EEA229-0096-49BD-81C1-58B039421B74}" type="slidenum">
              <a:rPr lang="en-US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22</a:t>
            </a:fld>
            <a:endParaRPr lang="en-US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6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73C25B14-6F3B-D13B-5DD0-7970499432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2" t="29904" r="15747" b="7443"/>
          <a:stretch/>
        </p:blipFill>
        <p:spPr>
          <a:xfrm>
            <a:off x="9746804" y="4850579"/>
            <a:ext cx="2131431" cy="108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84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3250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  <a:latin typeface="+mj-lt"/>
              </a:rPr>
              <a:t>CASO 2: signal + Flow (usa)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1024128" y="2286000"/>
            <a:ext cx="6007027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Iniciativa SIGNAL de los puertos de LA/LB</a:t>
            </a: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Sistema de planificación marítima y terrestre basado en modelo de datos, cadenas logísticas portuarias y manifiestos de carga.</a:t>
            </a: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Sistema 3 x 3 x 3 (Tres meses, Tres días y Tres Turnos)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46B021F-066A-3326-0CB4-1DE3901D5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20" t="21125" r="18086" b="12035"/>
          <a:stretch/>
        </p:blipFill>
        <p:spPr>
          <a:xfrm>
            <a:off x="7814392" y="548640"/>
            <a:ext cx="4094373" cy="250331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89068F-F2EE-2245-DEC9-63EDAD6B0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2" t="16710" r="21436" b="11294"/>
          <a:stretch/>
        </p:blipFill>
        <p:spPr>
          <a:xfrm>
            <a:off x="7900606" y="3527822"/>
            <a:ext cx="4067546" cy="2781538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B1EEA229-0096-49BD-81C1-58B039421B74}" type="slidenum">
              <a:rPr lang="en-US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23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40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4431792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CASO 2: signal + Flow (usa)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299732" y="2124841"/>
            <a:ext cx="7015463" cy="2791543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/>
              <a:t>FLOW es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iniciativa</a:t>
            </a:r>
            <a:r>
              <a:rPr lang="en-US" sz="1800" dirty="0"/>
              <a:t> </a:t>
            </a:r>
            <a:r>
              <a:rPr lang="en-US" sz="1800" dirty="0" err="1"/>
              <a:t>privada</a:t>
            </a:r>
            <a:r>
              <a:rPr lang="en-US" sz="1800" dirty="0"/>
              <a:t> </a:t>
            </a:r>
            <a:r>
              <a:rPr lang="en-US" sz="1800" dirty="0" err="1"/>
              <a:t>convocada</a:t>
            </a:r>
            <a:r>
              <a:rPr lang="en-US" sz="1800" dirty="0"/>
              <a:t> a </a:t>
            </a:r>
            <a:r>
              <a:rPr lang="en-US" sz="1800" dirty="0" err="1"/>
              <a:t>nivel</a:t>
            </a:r>
            <a:r>
              <a:rPr lang="en-US" sz="1800" dirty="0"/>
              <a:t> federal y </a:t>
            </a:r>
            <a:r>
              <a:rPr lang="en-US" sz="1800" dirty="0" err="1"/>
              <a:t>encabezada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el</a:t>
            </a:r>
            <a:r>
              <a:rPr lang="en-US" sz="1800" dirty="0"/>
              <a:t> </a:t>
            </a:r>
            <a:r>
              <a:rPr lang="en-US" sz="1800" dirty="0" err="1"/>
              <a:t>Departamento</a:t>
            </a:r>
            <a:r>
              <a:rPr lang="en-US" sz="1800" dirty="0"/>
              <a:t> de </a:t>
            </a:r>
            <a:r>
              <a:rPr lang="en-US" sz="1800" dirty="0" err="1"/>
              <a:t>Transporte</a:t>
            </a:r>
            <a:r>
              <a:rPr lang="en-US" sz="1800" dirty="0"/>
              <a:t> de los </a:t>
            </a:r>
            <a:r>
              <a:rPr lang="en-US" sz="1800" dirty="0" err="1"/>
              <a:t>Estados</a:t>
            </a:r>
            <a:r>
              <a:rPr lang="en-US" sz="1800" dirty="0"/>
              <a:t> Unidos (USDOT) para </a:t>
            </a:r>
            <a:r>
              <a:rPr lang="en-US" sz="1800" dirty="0" err="1"/>
              <a:t>intercambiar</a:t>
            </a:r>
            <a:r>
              <a:rPr lang="en-US" sz="1800" dirty="0"/>
              <a:t> </a:t>
            </a:r>
            <a:r>
              <a:rPr lang="en-US" sz="1800" dirty="0" err="1"/>
              <a:t>datos</a:t>
            </a:r>
            <a:r>
              <a:rPr lang="en-US" sz="1800" dirty="0"/>
              <a:t> entre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variedad</a:t>
            </a:r>
            <a:r>
              <a:rPr lang="en-US" sz="1800" dirty="0"/>
              <a:t> de partes </a:t>
            </a:r>
            <a:r>
              <a:rPr lang="en-US" sz="1800" dirty="0" err="1"/>
              <a:t>interesadas</a:t>
            </a:r>
            <a:r>
              <a:rPr lang="en-US" sz="1800" dirty="0"/>
              <a:t> de la </a:t>
            </a:r>
            <a:r>
              <a:rPr lang="en-US" sz="1800" dirty="0" err="1"/>
              <a:t>cadena</a:t>
            </a:r>
            <a:r>
              <a:rPr lang="en-US" sz="1800" dirty="0"/>
              <a:t> de </a:t>
            </a:r>
            <a:r>
              <a:rPr lang="en-US" sz="1800" dirty="0" err="1"/>
              <a:t>suministro</a:t>
            </a:r>
            <a:r>
              <a:rPr lang="en-US" sz="1800" dirty="0"/>
              <a:t> </a:t>
            </a:r>
            <a:r>
              <a:rPr lang="en-US" sz="1800" dirty="0" err="1"/>
              <a:t>dentro</a:t>
            </a:r>
            <a:r>
              <a:rPr lang="en-US" sz="1800" dirty="0"/>
              <a:t> de los </a:t>
            </a:r>
            <a:r>
              <a:rPr lang="en-US" sz="1800" dirty="0" err="1"/>
              <a:t>Estados</a:t>
            </a:r>
            <a:r>
              <a:rPr lang="en-US" sz="1800" dirty="0"/>
              <a:t> Unidos.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/>
              <a:t>El </a:t>
            </a:r>
            <a:r>
              <a:rPr lang="en-US" sz="1800" dirty="0" err="1"/>
              <a:t>objetivo</a:t>
            </a:r>
            <a:r>
              <a:rPr lang="en-US" sz="1800" dirty="0"/>
              <a:t> principal del </a:t>
            </a:r>
            <a:r>
              <a:rPr lang="en-US" sz="1800" dirty="0" err="1"/>
              <a:t>intercambio</a:t>
            </a:r>
            <a:r>
              <a:rPr lang="en-US" sz="1800" dirty="0"/>
              <a:t> de </a:t>
            </a:r>
            <a:r>
              <a:rPr lang="en-US" sz="1800" dirty="0" err="1"/>
              <a:t>datos</a:t>
            </a:r>
            <a:r>
              <a:rPr lang="en-US" sz="1800" dirty="0"/>
              <a:t> es </a:t>
            </a:r>
            <a:r>
              <a:rPr lang="en-US" sz="1800" dirty="0" err="1"/>
              <a:t>proporcionar</a:t>
            </a:r>
            <a:r>
              <a:rPr lang="en-US" sz="1800" dirty="0"/>
              <a:t> </a:t>
            </a:r>
            <a:r>
              <a:rPr lang="en-US" sz="1800" dirty="0" err="1"/>
              <a:t>productos</a:t>
            </a:r>
            <a:r>
              <a:rPr lang="en-US" sz="1800" dirty="0"/>
              <a:t> </a:t>
            </a:r>
            <a:r>
              <a:rPr lang="en-US" sz="1800" dirty="0" err="1"/>
              <a:t>estadísticos</a:t>
            </a:r>
            <a:r>
              <a:rPr lang="en-US" sz="1800" dirty="0"/>
              <a:t> para </a:t>
            </a:r>
            <a:r>
              <a:rPr lang="en-US" sz="1800" b="1" dirty="0" err="1"/>
              <a:t>optimizar</a:t>
            </a:r>
            <a:r>
              <a:rPr lang="en-US" sz="1800" b="1" dirty="0"/>
              <a:t> la </a:t>
            </a:r>
            <a:r>
              <a:rPr lang="en-US" sz="1800" b="1" dirty="0" err="1"/>
              <a:t>capacidad</a:t>
            </a:r>
            <a:r>
              <a:rPr lang="en-US" sz="1800" b="1" dirty="0"/>
              <a:t> de la red </a:t>
            </a:r>
            <a:r>
              <a:rPr lang="en-US" sz="1800" dirty="0"/>
              <a:t>y </a:t>
            </a:r>
            <a:r>
              <a:rPr lang="en-US" sz="1800" b="1" dirty="0" err="1"/>
              <a:t>establecer</a:t>
            </a:r>
            <a:r>
              <a:rPr lang="en-US" sz="1800" b="1" dirty="0"/>
              <a:t> </a:t>
            </a:r>
            <a:r>
              <a:rPr lang="en-US" sz="1800" b="1" dirty="0" err="1"/>
              <a:t>indicadores</a:t>
            </a:r>
            <a:r>
              <a:rPr lang="en-US" sz="1800" b="1" dirty="0"/>
              <a:t> </a:t>
            </a:r>
            <a:r>
              <a:rPr lang="en-US" sz="1800" b="1" dirty="0" err="1"/>
              <a:t>macroeconómicos</a:t>
            </a:r>
            <a:r>
              <a:rPr lang="en-US" sz="1800" dirty="0"/>
              <a:t> de los </a:t>
            </a:r>
            <a:r>
              <a:rPr lang="en-US" sz="1800" dirty="0" err="1"/>
              <a:t>bienes</a:t>
            </a:r>
            <a:r>
              <a:rPr lang="en-US" sz="1800" dirty="0"/>
              <a:t> que se </a:t>
            </a:r>
            <a:r>
              <a:rPr lang="en-US" sz="1800" dirty="0" err="1"/>
              <a:t>mueven</a:t>
            </a:r>
            <a:r>
              <a:rPr lang="en-US" sz="1800" dirty="0"/>
              <a:t> a lo largo de la </a:t>
            </a:r>
            <a:r>
              <a:rPr lang="en-US" sz="1800" dirty="0" err="1"/>
              <a:t>cadena</a:t>
            </a:r>
            <a:r>
              <a:rPr lang="en-US" sz="1800" dirty="0"/>
              <a:t> de </a:t>
            </a:r>
            <a:r>
              <a:rPr lang="en-US" sz="1800" dirty="0" err="1"/>
              <a:t>suministro</a:t>
            </a:r>
            <a:r>
              <a:rPr lang="en-US" sz="1800" dirty="0"/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/>
              <a:t>Las </a:t>
            </a:r>
            <a:r>
              <a:rPr lang="en-US" sz="1800" b="1" dirty="0"/>
              <a:t>partes </a:t>
            </a:r>
            <a:r>
              <a:rPr lang="en-US" sz="1800" b="1" dirty="0" err="1"/>
              <a:t>interesadas</a:t>
            </a:r>
            <a:r>
              <a:rPr lang="en-US" sz="1800" b="1" dirty="0"/>
              <a:t> de FLOW </a:t>
            </a:r>
            <a:r>
              <a:rPr lang="en-US" sz="1800" dirty="0" err="1"/>
              <a:t>incluyen</a:t>
            </a:r>
            <a:r>
              <a:rPr lang="en-US" sz="1800" dirty="0"/>
              <a:t> </a:t>
            </a:r>
            <a:r>
              <a:rPr lang="en-US" sz="1800" dirty="0" err="1"/>
              <a:t>propietarios</a:t>
            </a:r>
            <a:r>
              <a:rPr lang="en-US" sz="1800" dirty="0"/>
              <a:t> </a:t>
            </a:r>
            <a:r>
              <a:rPr lang="en-US" sz="1800" dirty="0" err="1"/>
              <a:t>beneficiarios</a:t>
            </a:r>
            <a:r>
              <a:rPr lang="en-US" sz="1800" dirty="0"/>
              <a:t> de la carga, </a:t>
            </a:r>
            <a:r>
              <a:rPr lang="en-US" sz="1800" dirty="0" err="1"/>
              <a:t>transportistas</a:t>
            </a:r>
            <a:r>
              <a:rPr lang="en-US" sz="1800" dirty="0"/>
              <a:t> </a:t>
            </a:r>
            <a:r>
              <a:rPr lang="en-US" sz="1800" dirty="0" err="1"/>
              <a:t>marítimos</a:t>
            </a:r>
            <a:r>
              <a:rPr lang="en-US" sz="1800" dirty="0"/>
              <a:t>, </a:t>
            </a:r>
            <a:r>
              <a:rPr lang="en-US" sz="1800" dirty="0" err="1"/>
              <a:t>transportistas</a:t>
            </a:r>
            <a:r>
              <a:rPr lang="en-US" sz="1800" dirty="0"/>
              <a:t> </a:t>
            </a:r>
            <a:r>
              <a:rPr lang="en-US" sz="1800" dirty="0" err="1"/>
              <a:t>comunes</a:t>
            </a:r>
            <a:r>
              <a:rPr lang="en-US" sz="1800" dirty="0"/>
              <a:t> que no </a:t>
            </a:r>
            <a:r>
              <a:rPr lang="en-US" sz="1800" dirty="0" err="1"/>
              <a:t>operan</a:t>
            </a:r>
            <a:r>
              <a:rPr lang="en-US" sz="1800" dirty="0"/>
              <a:t> </a:t>
            </a:r>
            <a:r>
              <a:rPr lang="en-US" sz="1800" dirty="0" err="1"/>
              <a:t>embarcaciones</a:t>
            </a:r>
            <a:r>
              <a:rPr lang="en-US" sz="1800" dirty="0"/>
              <a:t>, </a:t>
            </a:r>
            <a:r>
              <a:rPr lang="en-US" sz="1800" dirty="0" err="1"/>
              <a:t>operadores</a:t>
            </a:r>
            <a:r>
              <a:rPr lang="en-US" sz="1800" dirty="0"/>
              <a:t> de </a:t>
            </a:r>
            <a:r>
              <a:rPr lang="en-US" sz="1800" dirty="0" err="1"/>
              <a:t>puertos</a:t>
            </a:r>
            <a:r>
              <a:rPr lang="en-US" sz="1800" dirty="0"/>
              <a:t> y </a:t>
            </a:r>
            <a:r>
              <a:rPr lang="en-US" sz="1800" dirty="0" err="1"/>
              <a:t>terminales</a:t>
            </a:r>
            <a:r>
              <a:rPr lang="en-US" sz="1800" dirty="0"/>
              <a:t> </a:t>
            </a:r>
            <a:r>
              <a:rPr lang="en-US" sz="1800" dirty="0" err="1"/>
              <a:t>marítimas</a:t>
            </a:r>
            <a:r>
              <a:rPr lang="en-US" sz="1800" dirty="0"/>
              <a:t>, </a:t>
            </a:r>
            <a:r>
              <a:rPr lang="en-US" sz="1800" dirty="0" err="1"/>
              <a:t>autotransportistas</a:t>
            </a:r>
            <a:r>
              <a:rPr lang="en-US" sz="1800" dirty="0"/>
              <a:t>, </a:t>
            </a:r>
            <a:r>
              <a:rPr lang="en-US" sz="1800" dirty="0" err="1"/>
              <a:t>ferrocarriles</a:t>
            </a:r>
            <a:r>
              <a:rPr lang="en-US" sz="1800" dirty="0"/>
              <a:t>, </a:t>
            </a:r>
            <a:r>
              <a:rPr lang="en-US" sz="1800" dirty="0" err="1"/>
              <a:t>proveedores</a:t>
            </a:r>
            <a:r>
              <a:rPr lang="en-US" sz="1800" dirty="0"/>
              <a:t> de </a:t>
            </a:r>
            <a:r>
              <a:rPr lang="en-US" sz="1800" dirty="0" err="1"/>
              <a:t>equipos</a:t>
            </a:r>
            <a:r>
              <a:rPr lang="en-US" sz="1800" dirty="0"/>
              <a:t> </a:t>
            </a:r>
            <a:r>
              <a:rPr lang="en-US" sz="1800" dirty="0" err="1"/>
              <a:t>intermodales</a:t>
            </a:r>
            <a:r>
              <a:rPr lang="en-US" sz="1800" dirty="0"/>
              <a:t> y </a:t>
            </a:r>
            <a:r>
              <a:rPr lang="en-US" sz="1800" dirty="0" err="1"/>
              <a:t>almacenistas</a:t>
            </a:r>
            <a:r>
              <a:rPr lang="en-US" sz="1800" dirty="0"/>
              <a:t>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/>
              <a:t>FLOW es un </a:t>
            </a:r>
            <a:r>
              <a:rPr lang="en-US" sz="1800" dirty="0" err="1"/>
              <a:t>paradigma</a:t>
            </a:r>
            <a:r>
              <a:rPr lang="en-US" sz="1800" dirty="0"/>
              <a:t> </a:t>
            </a:r>
            <a:r>
              <a:rPr lang="en-US" sz="1800" dirty="0" err="1"/>
              <a:t>operativo</a:t>
            </a:r>
            <a:r>
              <a:rPr lang="en-US" sz="1800" dirty="0"/>
              <a:t> </a:t>
            </a:r>
            <a:r>
              <a:rPr lang="en-US" sz="1800" dirty="0" err="1"/>
              <a:t>donde</a:t>
            </a:r>
            <a:r>
              <a:rPr lang="en-US" sz="1800" dirty="0"/>
              <a:t> se </a:t>
            </a:r>
            <a:r>
              <a:rPr lang="en-US" sz="1800" dirty="0" err="1"/>
              <a:t>comparte</a:t>
            </a:r>
            <a:r>
              <a:rPr lang="en-US" sz="1800" dirty="0"/>
              <a:t> </a:t>
            </a:r>
            <a:r>
              <a:rPr lang="en-US" sz="1800" dirty="0" err="1"/>
              <a:t>información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b="1" dirty="0" err="1"/>
              <a:t>una</a:t>
            </a:r>
            <a:r>
              <a:rPr lang="en-US" sz="1800" b="1" dirty="0"/>
              <a:t> </a:t>
            </a:r>
            <a:r>
              <a:rPr lang="en-US" sz="1800" b="1" dirty="0" err="1"/>
              <a:t>visión</a:t>
            </a:r>
            <a:r>
              <a:rPr lang="en-US" sz="1800" b="1" dirty="0"/>
              <a:t> </a:t>
            </a:r>
            <a:r>
              <a:rPr lang="en-US" sz="1800" b="1" dirty="0" err="1"/>
              <a:t>común</a:t>
            </a:r>
            <a:r>
              <a:rPr lang="en-US" sz="1800" b="1" dirty="0"/>
              <a:t> </a:t>
            </a:r>
            <a:r>
              <a:rPr lang="en-US" sz="1800" dirty="0"/>
              <a:t>del Sistema </a:t>
            </a:r>
            <a:r>
              <a:rPr lang="en-US" sz="1800" dirty="0" err="1"/>
              <a:t>Logístico</a:t>
            </a:r>
            <a:r>
              <a:rPr lang="en-US" sz="1800" dirty="0"/>
              <a:t> Nacional (SNL).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2D1F769-7129-312F-4FDE-C58E3F37C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48" t="20087" r="31916" b="64328"/>
          <a:stretch/>
        </p:blipFill>
        <p:spPr>
          <a:xfrm>
            <a:off x="7663070" y="3034041"/>
            <a:ext cx="4355991" cy="105676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24</a:t>
            </a:fld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893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E5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600">
                <a:solidFill>
                  <a:srgbClr val="FFFFFF"/>
                </a:solidFill>
                <a:latin typeface="+mj-lt"/>
              </a:rPr>
              <a:t>CASO 3: plan de logística colaborativa chile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FFAC60-5FF1-605E-BCA3-EE12BC2FD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39" t="17610" r="47565" b="15893"/>
          <a:stretch/>
        </p:blipFill>
        <p:spPr>
          <a:xfrm>
            <a:off x="1256664" y="572549"/>
            <a:ext cx="4335609" cy="3880117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B1EEA229-0096-49BD-81C1-58B039421B74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CA0D95-D397-DB1A-CE48-980A59A10602}"/>
              </a:ext>
            </a:extLst>
          </p:cNvPr>
          <p:cNvSpPr txBox="1">
            <a:spLocks/>
          </p:cNvSpPr>
          <p:nvPr/>
        </p:nvSpPr>
        <p:spPr>
          <a:xfrm>
            <a:off x="7880516" y="1283524"/>
            <a:ext cx="3638425" cy="4852362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>
                <a:solidFill>
                  <a:srgbClr val="FFFFFF"/>
                </a:solidFill>
              </a:rPr>
              <a:t>Iniciativa</a:t>
            </a:r>
            <a:r>
              <a:rPr lang="en-US" sz="1600" dirty="0">
                <a:solidFill>
                  <a:srgbClr val="FFFFFF"/>
                </a:solidFill>
              </a:rPr>
              <a:t> del MTT junto a las </a:t>
            </a:r>
            <a:r>
              <a:rPr lang="en-US" sz="1600" dirty="0" err="1">
                <a:solidFill>
                  <a:srgbClr val="FFFFFF"/>
                </a:solidFill>
              </a:rPr>
              <a:t>principales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comunidades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logísticas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portuarias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terrestres</a:t>
            </a:r>
            <a:r>
              <a:rPr lang="en-US" sz="1600" dirty="0">
                <a:solidFill>
                  <a:srgbClr val="FFFFFF"/>
                </a:solidFill>
              </a:rPr>
              <a:t> y </a:t>
            </a:r>
            <a:r>
              <a:rPr lang="en-US" sz="1600" dirty="0" err="1">
                <a:solidFill>
                  <a:srgbClr val="FFFFFF"/>
                </a:solidFill>
              </a:rPr>
              <a:t>aéreas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Etapa 1: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Acuerdos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transversales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actores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públicos</a:t>
            </a:r>
            <a:r>
              <a:rPr lang="en-US" sz="1200" dirty="0">
                <a:solidFill>
                  <a:srgbClr val="FFFFFF"/>
                </a:solidFill>
              </a:rPr>
              <a:t> (VU systems: ADUANA, SICEX, VUMAR, SITCOMEX)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Planificación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marítima</a:t>
            </a:r>
            <a:r>
              <a:rPr lang="en-US" sz="1200" dirty="0">
                <a:solidFill>
                  <a:srgbClr val="FFFFFF"/>
                </a:solidFill>
              </a:rPr>
              <a:t> y </a:t>
            </a:r>
            <a:r>
              <a:rPr lang="en-US" sz="1200" dirty="0" err="1">
                <a:solidFill>
                  <a:srgbClr val="FFFFFF"/>
                </a:solidFill>
              </a:rPr>
              <a:t>terrestre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en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nodos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comex</a:t>
            </a:r>
            <a:endParaRPr lang="en-US" sz="1200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Estándares</a:t>
            </a:r>
            <a:r>
              <a:rPr lang="en-US" sz="1200" dirty="0">
                <a:solidFill>
                  <a:srgbClr val="FFFFFF"/>
                </a:solidFill>
              </a:rPr>
              <a:t> de </a:t>
            </a:r>
            <a:r>
              <a:rPr lang="en-US" sz="1200" dirty="0" err="1">
                <a:solidFill>
                  <a:srgbClr val="FFFFFF"/>
                </a:solidFill>
              </a:rPr>
              <a:t>servicio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inspecciones</a:t>
            </a:r>
            <a:r>
              <a:rPr lang="en-US" sz="1200" dirty="0">
                <a:solidFill>
                  <a:srgbClr val="FFFFFF"/>
                </a:solidFill>
              </a:rPr>
              <a:t> de carga (Aduana y SAG)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Estándares</a:t>
            </a:r>
            <a:r>
              <a:rPr lang="en-US" sz="1200" dirty="0">
                <a:solidFill>
                  <a:srgbClr val="FFFFFF"/>
                </a:solidFill>
              </a:rPr>
              <a:t> de </a:t>
            </a:r>
            <a:r>
              <a:rPr lang="en-US" sz="1200" dirty="0" err="1">
                <a:solidFill>
                  <a:srgbClr val="FFFFFF"/>
                </a:solidFill>
              </a:rPr>
              <a:t>servicio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en</a:t>
            </a:r>
            <a:r>
              <a:rPr lang="en-US" sz="1200" dirty="0">
                <a:solidFill>
                  <a:srgbClr val="FFFFFF"/>
                </a:solidFill>
              </a:rPr>
              <a:t> Depot y AEP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Áreas</a:t>
            </a:r>
            <a:r>
              <a:rPr lang="en-US" sz="1200" dirty="0">
                <a:solidFill>
                  <a:srgbClr val="FFFFFF"/>
                </a:solidFill>
              </a:rPr>
              <a:t> ZRF y </a:t>
            </a:r>
            <a:r>
              <a:rPr lang="en-US" sz="1200" dirty="0" err="1">
                <a:solidFill>
                  <a:srgbClr val="FFFFFF"/>
                </a:solidFill>
              </a:rPr>
              <a:t>sistema</a:t>
            </a:r>
            <a:r>
              <a:rPr lang="en-US" sz="1200" dirty="0">
                <a:solidFill>
                  <a:srgbClr val="FFFFFF"/>
                </a:solidFill>
              </a:rPr>
              <a:t> de </a:t>
            </a:r>
            <a:r>
              <a:rPr lang="en-US" sz="1200" dirty="0" err="1">
                <a:solidFill>
                  <a:srgbClr val="FFFFFF"/>
                </a:solidFill>
              </a:rPr>
              <a:t>agendamiento</a:t>
            </a:r>
            <a:endParaRPr lang="en-US" sz="12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Etapa 2: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Potenciar</a:t>
            </a:r>
            <a:r>
              <a:rPr lang="en-US" sz="1200" dirty="0">
                <a:solidFill>
                  <a:srgbClr val="FFFFFF"/>
                </a:solidFill>
              </a:rPr>
              <a:t> Port &amp; Cargo Community System (PCS)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Interoperabilidad</a:t>
            </a:r>
            <a:r>
              <a:rPr lang="en-US" sz="1200" dirty="0">
                <a:solidFill>
                  <a:srgbClr val="FFFFFF"/>
                </a:solidFill>
              </a:rPr>
              <a:t> PCS-VU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Prototipos</a:t>
            </a:r>
            <a:r>
              <a:rPr lang="en-US" sz="1200" dirty="0">
                <a:solidFill>
                  <a:srgbClr val="FFFFFF"/>
                </a:solidFill>
              </a:rPr>
              <a:t> CDM (Mar, tierra y PMS)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Etapa 3: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FFFFFF"/>
                </a:solidFill>
              </a:rPr>
              <a:t>Torre de Control </a:t>
            </a:r>
            <a:r>
              <a:rPr lang="en-US" sz="1200" dirty="0" err="1">
                <a:solidFill>
                  <a:srgbClr val="FFFFFF"/>
                </a:solidFill>
              </a:rPr>
              <a:t>Mar+Tierra+Operadores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Logísticos</a:t>
            </a:r>
            <a:endParaRPr lang="en-US" sz="1200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200" dirty="0" err="1">
                <a:solidFill>
                  <a:srgbClr val="FFFFFF"/>
                </a:solidFill>
              </a:rPr>
              <a:t>Corredores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Inteligentes</a:t>
            </a:r>
            <a:endParaRPr lang="en-US" sz="12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22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FABE753E-4156-4486-B269-C34C2220E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9BFE9F-67FE-4BBC-BFED-6AA4C51D0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5899E1-789C-BA6B-B85C-B6D6B3A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269" y="643467"/>
            <a:ext cx="3415612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300" kern="1200" cap="all" spc="1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Conclusiones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E68E121-07F3-22BA-0E36-0DA2908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B1EEA229-0096-49BD-81C1-58B039421B74}" type="slidenum">
              <a:rPr lang="en-US" kern="1200">
                <a:solidFill>
                  <a:srgbClr val="FFFFFF"/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26</a:t>
            </a:fld>
            <a:endParaRPr lang="en-US" kern="1200">
              <a:solidFill>
                <a:srgbClr val="FFFFFF"/>
              </a:solidFill>
              <a:latin typeface="+mj-lt"/>
              <a:ea typeface="+mn-ea"/>
              <a:cs typeface="+mn-cs"/>
            </a:endParaRPr>
          </a:p>
        </p:txBody>
      </p:sp>
      <p:graphicFrame>
        <p:nvGraphicFramePr>
          <p:cNvPr id="18" name="Marcador de contenido 2">
            <a:extLst>
              <a:ext uri="{FF2B5EF4-FFF2-40B4-BE49-F238E27FC236}">
                <a16:creationId xmlns:a16="http://schemas.microsoft.com/office/drawing/2014/main" id="{4807826F-5BE1-E23A-946E-800FF0DEA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1372088"/>
              </p:ext>
            </p:extLst>
          </p:nvPr>
        </p:nvGraphicFramePr>
        <p:xfrm>
          <a:off x="216416" y="203229"/>
          <a:ext cx="7110970" cy="6267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4354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917</TotalTime>
  <Words>1575</Words>
  <Application>Microsoft Office PowerPoint</Application>
  <PresentationFormat>Panorámica</PresentationFormat>
  <Paragraphs>203</Paragraphs>
  <Slides>26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5" baseType="lpstr">
      <vt:lpstr>Arial</vt:lpstr>
      <vt:lpstr>Bahnschrift</vt:lpstr>
      <vt:lpstr>Calibri</vt:lpstr>
      <vt:lpstr>Tw Cen MT</vt:lpstr>
      <vt:lpstr>Tw Cen MT Condensed</vt:lpstr>
      <vt:lpstr>Wingdings</vt:lpstr>
      <vt:lpstr>Wingdings 3</vt:lpstr>
      <vt:lpstr>Integral</vt:lpstr>
      <vt:lpstr>think-cell Slide</vt:lpstr>
      <vt:lpstr>Presentación de PowerPoint</vt:lpstr>
      <vt:lpstr>Presentación de PowerPoint</vt:lpstr>
      <vt:lpstr>agenda</vt:lpstr>
      <vt:lpstr>Investigación en logística portuaria</vt:lpstr>
      <vt:lpstr>Red de puertos digitales de nueva generación (2023)</vt:lpstr>
      <vt:lpstr>Red de puertos digitales de nueva generación (2023)</vt:lpstr>
      <vt:lpstr>INSTITUCIONES internacionales</vt:lpstr>
      <vt:lpstr>INSTITUCIONES chilenas</vt:lpstr>
      <vt:lpstr>ACTIVIDADES REALIZADAS</vt:lpstr>
      <vt:lpstr>Presentación de PowerPoint</vt:lpstr>
      <vt:lpstr>Presentación de PowerPoint</vt:lpstr>
      <vt:lpstr>Presentación de PowerPoint</vt:lpstr>
      <vt:lpstr>Presentación de PowerPoint</vt:lpstr>
      <vt:lpstr>Concepto de torre de control (VWT)</vt:lpstr>
      <vt:lpstr>Puntos débiles de los propietarios de la carga</vt:lpstr>
      <vt:lpstr>La causa fundamental de los desafíos</vt:lpstr>
      <vt:lpstr>Etapas para la logística 5.0</vt:lpstr>
      <vt:lpstr>Etapas para la logística 5.0</vt:lpstr>
      <vt:lpstr>Integración Sistemas de transporte y supply chain</vt:lpstr>
      <vt:lpstr>CASO 1: VWT COMMUNITY PROJECT</vt:lpstr>
      <vt:lpstr>CASO 1: VWT COMMUNITY PROJECT</vt:lpstr>
      <vt:lpstr>CASO 2: signal + Flow (usa)</vt:lpstr>
      <vt:lpstr>CASO 2: signal + Flow (usa)</vt:lpstr>
      <vt:lpstr>CASO 2: signal + Flow (usa)</vt:lpstr>
      <vt:lpstr>CASO 3: plan de logística colaborativa chile</vt:lpstr>
      <vt:lpstr>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+Comercio Exterior y Transporte de Carga</dc:title>
  <dc:creator>Rosa G. Gonzalez</dc:creator>
  <cp:lastModifiedBy>Rosa Guadalupe González Ramírez</cp:lastModifiedBy>
  <cp:revision>24</cp:revision>
  <dcterms:created xsi:type="dcterms:W3CDTF">2023-11-26T23:12:53Z</dcterms:created>
  <dcterms:modified xsi:type="dcterms:W3CDTF">2023-11-29T11:16:50Z</dcterms:modified>
</cp:coreProperties>
</file>